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2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0" r:id="rId4"/>
    <p:sldId id="326" r:id="rId5"/>
    <p:sldId id="327" r:id="rId6"/>
    <p:sldId id="345" r:id="rId7"/>
    <p:sldId id="332" r:id="rId8"/>
    <p:sldId id="350" r:id="rId9"/>
    <p:sldId id="351" r:id="rId10"/>
    <p:sldId id="329" r:id="rId11"/>
    <p:sldId id="300" r:id="rId12"/>
  </p:sldIdLst>
  <p:sldSz cx="9144000" cy="6858000" type="screen4x3"/>
  <p:notesSz cx="6797675" cy="9926638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539"/>
    <a:srgbClr val="0169AB"/>
    <a:srgbClr val="C51230"/>
    <a:srgbClr val="00A18E"/>
    <a:srgbClr val="4F2683"/>
    <a:srgbClr val="9A5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6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5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4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523F0-A6DF-495E-84E5-24DC4C70D2D1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A8A0-C233-44CB-93FA-5D23F1A82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190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FDED5-D6D7-4E5D-A41E-64E056F93FC0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F36E6-A0CF-47DB-B98E-58948FC91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52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F36E6-A0CF-47DB-B98E-58948FC91E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9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3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78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9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47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16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9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35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0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A4CB53-8B82-450E-A49D-331AE3582C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9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3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6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4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568952" cy="1745055"/>
          </a:xfrm>
        </p:spPr>
        <p:txBody>
          <a:bodyPr/>
          <a:lstStyle/>
          <a:p>
            <a:r>
              <a:rPr lang="en-GB" b="1" dirty="0" smtClean="0"/>
              <a:t>Introduction to next year’s UKMidSS study:</a:t>
            </a:r>
            <a:br>
              <a:rPr lang="en-GB" b="1" dirty="0" smtClean="0"/>
            </a:br>
            <a:r>
              <a:rPr lang="en-GB" b="1" dirty="0" smtClean="0"/>
              <a:t>Neonatal Admission</a:t>
            </a:r>
            <a:endParaRPr lang="en-GB" b="1" dirty="0" smtClean="0"/>
          </a:p>
          <a:p>
            <a:r>
              <a:rPr lang="en-GB" sz="2800" dirty="0" smtClean="0">
                <a:solidFill>
                  <a:schemeClr val="tx1"/>
                </a:solidFill>
              </a:rPr>
              <a:t>Dr Rachel Rowe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Head of UKMidSS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Any questions or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644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ukmidss@npeu.ox.ac.uk</a:t>
            </a:r>
            <a:endParaRPr lang="en-US" sz="2000" dirty="0"/>
          </a:p>
          <a:p>
            <a:pPr marL="0" indent="0" algn="ctr">
              <a:buNone/>
            </a:pPr>
            <a:r>
              <a:rPr lang="en-US" sz="2400" dirty="0" smtClean="0"/>
              <a:t>https</a:t>
            </a:r>
            <a:r>
              <a:rPr lang="en-US" sz="2400" dirty="0"/>
              <a:t>://</a:t>
            </a:r>
            <a:r>
              <a:rPr lang="en-US" sz="2400" dirty="0" smtClean="0"/>
              <a:t>www.npeu.ox.ac.uk/ukmidss</a:t>
            </a:r>
          </a:p>
          <a:p>
            <a:pPr marL="0" indent="0" algn="ctr">
              <a:buNone/>
            </a:pPr>
            <a:r>
              <a:rPr lang="en-US" sz="2000" dirty="0" smtClean="0"/>
              <a:t>@</a:t>
            </a:r>
            <a:r>
              <a:rPr lang="en-US" sz="2000" dirty="0" err="1"/>
              <a:t>NPEU_UKMidSS</a:t>
            </a: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GB" sz="2000" dirty="0"/>
              <a:t>This </a:t>
            </a:r>
            <a:r>
              <a:rPr lang="en-GB" sz="2000" dirty="0" smtClean="0"/>
              <a:t>is independent </a:t>
            </a:r>
            <a:r>
              <a:rPr lang="en-GB" sz="2000" dirty="0"/>
              <a:t>research arising from a National Institute for Health Research (NIHR) Post Doctoral Fellowship awarded </a:t>
            </a:r>
            <a:r>
              <a:rPr lang="en-GB" sz="2000" dirty="0" smtClean="0"/>
              <a:t>to Rachel </a:t>
            </a:r>
            <a:r>
              <a:rPr lang="en-GB" sz="2000" dirty="0"/>
              <a:t>Rowe (PDF-2014-07-006). The views expressed are those of the author and not necessarily those of the NHS, the NIHR or the Department of Health.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56992"/>
            <a:ext cx="360040" cy="29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Background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Methods</a:t>
            </a:r>
            <a:endParaRPr lang="en-GB" dirty="0" smtClean="0"/>
          </a:p>
          <a:p>
            <a:pPr lvl="1">
              <a:spcAft>
                <a:spcPts val="600"/>
              </a:spcAft>
            </a:pPr>
            <a:r>
              <a:rPr lang="en-GB" dirty="0" smtClean="0"/>
              <a:t>Case definition</a:t>
            </a:r>
            <a:endParaRPr lang="en-GB" dirty="0" smtClean="0"/>
          </a:p>
          <a:p>
            <a:pPr lvl="1">
              <a:spcAft>
                <a:spcPts val="600"/>
              </a:spcAft>
            </a:pPr>
            <a:r>
              <a:rPr lang="en-GB" dirty="0" smtClean="0"/>
              <a:t>Control selection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Timetable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284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are we interested in neonatal admission?</a:t>
            </a:r>
          </a:p>
          <a:p>
            <a:pPr lvl="1"/>
            <a:r>
              <a:rPr lang="en-GB" dirty="0" smtClean="0"/>
              <a:t>Guidelines </a:t>
            </a:r>
            <a:r>
              <a:rPr lang="en-GB" dirty="0" smtClean="0"/>
              <a:t>recommend transfer when complications arise</a:t>
            </a:r>
          </a:p>
          <a:p>
            <a:pPr lvl="1"/>
            <a:r>
              <a:rPr lang="en-GB" dirty="0" smtClean="0"/>
              <a:t>~40% of adverse perinatal outcomes in births planned in midwifery-led settings occurred where no transfer took place</a:t>
            </a:r>
          </a:p>
          <a:p>
            <a:pPr lvl="1"/>
            <a:r>
              <a:rPr lang="en-GB" dirty="0" smtClean="0"/>
              <a:t>Potential indicator of event where different management might have made a difference to outcome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8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National </a:t>
            </a:r>
            <a:r>
              <a:rPr lang="en-GB" dirty="0" smtClean="0"/>
              <a:t>case-control study</a:t>
            </a:r>
          </a:p>
          <a:p>
            <a:r>
              <a:rPr lang="en-GB" dirty="0" smtClean="0"/>
              <a:t>Objectives</a:t>
            </a:r>
          </a:p>
          <a:p>
            <a:pPr lvl="1"/>
            <a:r>
              <a:rPr lang="en-GB" dirty="0" smtClean="0"/>
              <a:t>To find out how many babies are admitted to a neonata</a:t>
            </a:r>
            <a:r>
              <a:rPr lang="en-GB" dirty="0" smtClean="0"/>
              <a:t>l unit following birth in a midwifery unit</a:t>
            </a:r>
            <a:endParaRPr lang="en-GB" dirty="0" smtClean="0"/>
          </a:p>
          <a:p>
            <a:pPr lvl="1"/>
            <a:r>
              <a:rPr lang="en-GB" dirty="0" smtClean="0"/>
              <a:t>To investigate risk factors for admission to a neonatal unit in babies born in a midwifery unit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84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7516"/>
            <a:ext cx="7920000" cy="37979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</a:pPr>
            <a:r>
              <a:rPr lang="en-GB" sz="2800" kern="0" dirty="0" smtClean="0">
                <a:solidFill>
                  <a:srgbClr val="9D3393"/>
                </a:solidFill>
              </a:rPr>
              <a:t>Any </a:t>
            </a:r>
            <a:r>
              <a:rPr lang="en-GB" sz="2800" kern="0" dirty="0">
                <a:solidFill>
                  <a:srgbClr val="9D3393"/>
                </a:solidFill>
              </a:rPr>
              <a:t>woman </a:t>
            </a:r>
            <a:r>
              <a:rPr lang="en-GB" sz="2800" kern="0" dirty="0" smtClean="0">
                <a:solidFill>
                  <a:srgbClr val="9D3393"/>
                </a:solidFill>
              </a:rPr>
              <a:t>who gives birth in </a:t>
            </a:r>
            <a:r>
              <a:rPr lang="en-GB" sz="2800" kern="0" dirty="0" smtClean="0">
                <a:solidFill>
                  <a:srgbClr val="9D3393"/>
                </a:solidFill>
              </a:rPr>
              <a:t>the midwifery unit and </a:t>
            </a:r>
            <a:r>
              <a:rPr lang="en-GB" sz="2800" kern="0" dirty="0" smtClean="0">
                <a:solidFill>
                  <a:srgbClr val="9D3393"/>
                </a:solidFill>
              </a:rPr>
              <a:t>whose baby:</a:t>
            </a:r>
          </a:p>
          <a:p>
            <a:pPr marL="457200" indent="-457200" fontAlgn="base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kern="0" dirty="0" smtClean="0">
                <a:solidFill>
                  <a:srgbClr val="9D3393"/>
                </a:solidFill>
              </a:rPr>
              <a:t>Is admitted to neonatal care within 48 hours of birth or before discharge </a:t>
            </a:r>
            <a:r>
              <a:rPr lang="en-GB" sz="2800" kern="0" dirty="0" smtClean="0">
                <a:solidFill>
                  <a:srgbClr val="9D3393"/>
                </a:solidFill>
              </a:rPr>
              <a:t>home (whichever is sooner)</a:t>
            </a:r>
            <a:endParaRPr lang="en-GB" sz="2800" kern="0" dirty="0" smtClean="0">
              <a:solidFill>
                <a:srgbClr val="9D3393"/>
              </a:solidFill>
            </a:endParaRPr>
          </a:p>
          <a:p>
            <a:pPr fontAlgn="base">
              <a:spcBef>
                <a:spcPct val="20000"/>
              </a:spcBef>
            </a:pPr>
            <a:r>
              <a:rPr lang="en-GB" sz="2800" kern="0" dirty="0" smtClean="0">
                <a:solidFill>
                  <a:srgbClr val="9D3393"/>
                </a:solidFill>
              </a:rPr>
              <a:t>OR</a:t>
            </a:r>
          </a:p>
          <a:p>
            <a:pPr marL="457200" indent="-457200" fontAlgn="base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kern="0" dirty="0" smtClean="0">
                <a:solidFill>
                  <a:srgbClr val="9D3393"/>
                </a:solidFill>
              </a:rPr>
              <a:t>Is stillborn or dies within 48 hours of birth without admission to neonatal care</a:t>
            </a:r>
            <a:endParaRPr lang="en-GB" sz="2800" kern="0" dirty="0">
              <a:solidFill>
                <a:srgbClr val="9D33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collection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7091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Monthly reporting for 12 months</a:t>
            </a:r>
            <a:endParaRPr lang="en-GB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Collecting </a:t>
            </a:r>
            <a:r>
              <a:rPr lang="en-GB" dirty="0" smtClean="0"/>
              <a:t>data about </a:t>
            </a:r>
            <a:r>
              <a:rPr lang="en-GB" dirty="0" smtClean="0"/>
              <a:t>cases and controls using </a:t>
            </a:r>
            <a:r>
              <a:rPr lang="en-GB" dirty="0" err="1" smtClean="0"/>
              <a:t>OpenClinica</a:t>
            </a:r>
            <a:endParaRPr lang="en-GB" dirty="0" smtClean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Section 1. Woman’s details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Section 2. Pregnancy/antenatal history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Section 3. Labour and birth care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Section 4. Baby care and outcomes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5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7638"/>
            <a:ext cx="8424936" cy="510770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Who are our cases</a:t>
            </a:r>
            <a:r>
              <a:rPr lang="en-GB" dirty="0" smtClean="0"/>
              <a:t>?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endParaRPr lang="en-GB" dirty="0"/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endParaRPr lang="en-GB" dirty="0"/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endParaRPr lang="en-GB" dirty="0"/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 smtClean="0"/>
              <a:t>Who are our controls?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16986" y="5084618"/>
            <a:ext cx="5799230" cy="10156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ts val="1200"/>
              </a:spcAft>
            </a:pPr>
            <a:r>
              <a:rPr lang="en-GB" sz="2000" kern="0" dirty="0" smtClean="0">
                <a:solidFill>
                  <a:srgbClr val="9D3393"/>
                </a:solidFill>
              </a:rPr>
              <a:t>The two women </a:t>
            </a:r>
            <a:r>
              <a:rPr lang="en-GB" sz="2000" kern="0" dirty="0" smtClean="0">
                <a:solidFill>
                  <a:srgbClr val="9D3393"/>
                </a:solidFill>
              </a:rPr>
              <a:t>who </a:t>
            </a:r>
            <a:r>
              <a:rPr lang="en-GB" sz="2000" b="1" kern="0" dirty="0" smtClean="0">
                <a:solidFill>
                  <a:srgbClr val="9D3393"/>
                </a:solidFill>
              </a:rPr>
              <a:t>gave birth in the midwifery unit</a:t>
            </a:r>
            <a:r>
              <a:rPr lang="en-GB" sz="2000" kern="0" dirty="0" smtClean="0">
                <a:solidFill>
                  <a:srgbClr val="9D3393"/>
                </a:solidFill>
              </a:rPr>
              <a:t> immediately </a:t>
            </a:r>
            <a:r>
              <a:rPr lang="en-GB" sz="2000" kern="0" dirty="0" smtClean="0">
                <a:solidFill>
                  <a:srgbClr val="9D3393"/>
                </a:solidFill>
              </a:rPr>
              <a:t>before the </a:t>
            </a:r>
            <a:r>
              <a:rPr lang="en-GB" sz="2000" kern="0" dirty="0" smtClean="0">
                <a:solidFill>
                  <a:srgbClr val="9D3393"/>
                </a:solidFill>
              </a:rPr>
              <a:t>case, whose baby was NOT admitted to neonatal care etc.</a:t>
            </a:r>
            <a:endParaRPr lang="en-GB" sz="2000" kern="0" dirty="0">
              <a:solidFill>
                <a:srgbClr val="9D3393"/>
              </a:solidFill>
            </a:endParaRP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716986" y="2022175"/>
            <a:ext cx="7969814" cy="212365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</a:pPr>
            <a:r>
              <a:rPr lang="en-GB" sz="2000" kern="0" dirty="0" smtClean="0">
                <a:solidFill>
                  <a:srgbClr val="9D3393"/>
                </a:solidFill>
              </a:rPr>
              <a:t>Any </a:t>
            </a:r>
            <a:r>
              <a:rPr lang="en-GB" sz="2000" kern="0" dirty="0">
                <a:solidFill>
                  <a:srgbClr val="9D3393"/>
                </a:solidFill>
              </a:rPr>
              <a:t>woman </a:t>
            </a:r>
            <a:r>
              <a:rPr lang="en-GB" sz="2000" kern="0" dirty="0" smtClean="0">
                <a:solidFill>
                  <a:srgbClr val="9D3393"/>
                </a:solidFill>
              </a:rPr>
              <a:t>who </a:t>
            </a:r>
            <a:r>
              <a:rPr lang="en-GB" sz="2000" b="1" kern="0" dirty="0" smtClean="0">
                <a:solidFill>
                  <a:srgbClr val="9D3393"/>
                </a:solidFill>
              </a:rPr>
              <a:t>gives birth in </a:t>
            </a:r>
            <a:r>
              <a:rPr lang="en-GB" sz="2000" b="1" kern="0" dirty="0" smtClean="0">
                <a:solidFill>
                  <a:srgbClr val="9D3393"/>
                </a:solidFill>
              </a:rPr>
              <a:t>the midwifery unit </a:t>
            </a:r>
            <a:r>
              <a:rPr lang="en-GB" sz="2000" kern="0" dirty="0" smtClean="0">
                <a:solidFill>
                  <a:srgbClr val="9D3393"/>
                </a:solidFill>
              </a:rPr>
              <a:t>and </a:t>
            </a:r>
            <a:r>
              <a:rPr lang="en-GB" sz="2000" kern="0" dirty="0" smtClean="0">
                <a:solidFill>
                  <a:srgbClr val="9D3393"/>
                </a:solidFill>
              </a:rPr>
              <a:t>whose baby:</a:t>
            </a:r>
          </a:p>
          <a:p>
            <a:pPr marL="457200" indent="-457200" fontAlgn="base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kern="0" dirty="0" smtClean="0">
                <a:solidFill>
                  <a:srgbClr val="9D3393"/>
                </a:solidFill>
              </a:rPr>
              <a:t>Is admitted to neonatal care within 48 hours of birth or before discharge </a:t>
            </a:r>
            <a:r>
              <a:rPr lang="en-GB" sz="2000" kern="0" dirty="0" smtClean="0">
                <a:solidFill>
                  <a:srgbClr val="9D3393"/>
                </a:solidFill>
              </a:rPr>
              <a:t>home (whichever is sooner)</a:t>
            </a:r>
            <a:endParaRPr lang="en-GB" sz="2000" kern="0" dirty="0" smtClean="0">
              <a:solidFill>
                <a:srgbClr val="9D3393"/>
              </a:solidFill>
            </a:endParaRPr>
          </a:p>
          <a:p>
            <a:pPr fontAlgn="base">
              <a:spcBef>
                <a:spcPct val="20000"/>
              </a:spcBef>
            </a:pPr>
            <a:r>
              <a:rPr lang="en-GB" sz="2000" kern="0" dirty="0" smtClean="0">
                <a:solidFill>
                  <a:srgbClr val="9D3393"/>
                </a:solidFill>
              </a:rPr>
              <a:t>OR</a:t>
            </a:r>
          </a:p>
          <a:p>
            <a:pPr marL="457200" indent="-457200" fontAlgn="base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kern="0" dirty="0" smtClean="0">
                <a:solidFill>
                  <a:srgbClr val="9D3393"/>
                </a:solidFill>
              </a:rPr>
              <a:t>Is stillborn or dies within 48 hours of birth without admission to neonatal care</a:t>
            </a:r>
            <a:endParaRPr lang="en-GB" sz="2000" kern="0" dirty="0">
              <a:solidFill>
                <a:srgbClr val="9D33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0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</a:t>
            </a:r>
            <a:r>
              <a:rPr lang="en-GB" dirty="0" smtClean="0"/>
              <a:t>selection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7638"/>
            <a:ext cx="8496944" cy="54403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For the Neonatal Admission Study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Controls should be the two women who</a:t>
            </a:r>
            <a:r>
              <a:rPr lang="en-GB" b="1" dirty="0" smtClean="0"/>
              <a:t> gave birth in the midwifery unit</a:t>
            </a:r>
            <a:r>
              <a:rPr lang="en-GB" dirty="0" smtClean="0"/>
              <a:t> immediately before the case, whose baby was NOT admitted to neonatal care or die within 48 hours of birth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n-GB" dirty="0" smtClean="0"/>
              <a:t>Note that for this study it is more important that controls were women who gave birth immediately </a:t>
            </a:r>
            <a:r>
              <a:rPr lang="en-GB" b="1" dirty="0" smtClean="0"/>
              <a:t>BEFORE</a:t>
            </a:r>
            <a:r>
              <a:rPr lang="en-GB" dirty="0" smtClean="0"/>
              <a:t> the case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If you are unsure, please check!</a:t>
            </a:r>
          </a:p>
        </p:txBody>
      </p:sp>
    </p:spTree>
    <p:extLst>
      <p:ext uri="{BB962C8B-B14F-4D97-AF65-F5344CB8AC3E}">
        <p14:creationId xmlns:p14="http://schemas.microsoft.com/office/powerpoint/2010/main" val="10593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GB" dirty="0" smtClean="0"/>
              <a:t>Piloting forms in </a:t>
            </a:r>
            <a:r>
              <a:rPr lang="en-GB" dirty="0" err="1" smtClean="0"/>
              <a:t>OpenClinica</a:t>
            </a:r>
            <a:endParaRPr lang="en-GB" dirty="0" smtClean="0"/>
          </a:p>
          <a:p>
            <a:pPr lvl="1"/>
            <a:r>
              <a:rPr lang="en-GB" dirty="0" smtClean="0"/>
              <a:t>November-December 2016</a:t>
            </a:r>
          </a:p>
          <a:p>
            <a:r>
              <a:rPr lang="en-GB" dirty="0" smtClean="0"/>
              <a:t>Sample forms on our website early 2017</a:t>
            </a:r>
          </a:p>
          <a:p>
            <a:r>
              <a:rPr lang="en-GB" dirty="0" smtClean="0"/>
              <a:t>Start data collection from 1</a:t>
            </a:r>
            <a:r>
              <a:rPr lang="en-GB" baseline="30000" dirty="0" smtClean="0"/>
              <a:t>st</a:t>
            </a:r>
            <a:r>
              <a:rPr lang="en-GB" dirty="0" smtClean="0"/>
              <a:t> March 2017</a:t>
            </a:r>
          </a:p>
          <a:p>
            <a:pPr lvl="1"/>
            <a:r>
              <a:rPr lang="en-GB" dirty="0" smtClean="0"/>
              <a:t>First monthly report request 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 smtClean="0"/>
              <a:t>April 2017</a:t>
            </a:r>
          </a:p>
          <a:p>
            <a:endParaRPr lang="en-GB" dirty="0" smtClean="0"/>
          </a:p>
          <a:p>
            <a:r>
              <a:rPr lang="en-GB" dirty="0" smtClean="0"/>
              <a:t>Continue collecting data for 12 months</a:t>
            </a:r>
          </a:p>
          <a:p>
            <a:r>
              <a:rPr lang="en-GB" dirty="0" smtClean="0"/>
              <a:t>Analysis and publication 2018</a:t>
            </a:r>
            <a:endParaRPr lang="en-GB" dirty="0"/>
          </a:p>
          <a:p>
            <a:pPr lvl="2">
              <a:lnSpc>
                <a:spcPct val="90000"/>
              </a:lnSpc>
              <a:spcAft>
                <a:spcPts val="1200"/>
              </a:spcAft>
            </a:pPr>
            <a:endParaRPr lang="en-GB" sz="2200" dirty="0">
              <a:solidFill>
                <a:schemeClr val="tx1">
                  <a:lumMod val="75000"/>
                </a:schemeClr>
              </a:solidFill>
            </a:endParaRPr>
          </a:p>
          <a:p>
            <a:pPr lvl="2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205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35&quot;&gt;&lt;property id=&quot;20148&quot; value=&quot;5&quot;/&gt;&lt;property id=&quot;20300&quot; value=&quot;Slide 2&quot;/&gt;&lt;property id=&quot;20307&quot; value=&quot;260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UKMidSS Template">
  <a:themeElements>
    <a:clrScheme name="NPEU CTU - UKMidSS">
      <a:dk1>
        <a:srgbClr val="9D3393"/>
      </a:dk1>
      <a:lt1>
        <a:srgbClr val="000000"/>
      </a:lt1>
      <a:dk2>
        <a:srgbClr val="53247F"/>
      </a:dk2>
      <a:lt2>
        <a:srgbClr val="B1005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UKMidSS Template</Template>
  <TotalTime>2041</TotalTime>
  <Words>441</Words>
  <Application>Microsoft Office PowerPoint</Application>
  <PresentationFormat>On-screen Show (4:3)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UKMidSS Template</vt:lpstr>
      <vt:lpstr>Custom Design</vt:lpstr>
      <vt:lpstr>PowerPoint Presentation</vt:lpstr>
      <vt:lpstr>Overview</vt:lpstr>
      <vt:lpstr>Background</vt:lpstr>
      <vt:lpstr>Methods</vt:lpstr>
      <vt:lpstr>Case definition</vt:lpstr>
      <vt:lpstr>Data collection</vt:lpstr>
      <vt:lpstr>Control selection</vt:lpstr>
      <vt:lpstr>Control selection summary</vt:lpstr>
      <vt:lpstr>Timetable</vt:lpstr>
      <vt:lpstr>Thank you! Any questions or comments?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rrowe</dc:creator>
  <cp:lastModifiedBy>rrowe</cp:lastModifiedBy>
  <cp:revision>134</cp:revision>
  <cp:lastPrinted>2016-11-09T16:33:35Z</cp:lastPrinted>
  <dcterms:created xsi:type="dcterms:W3CDTF">2015-04-29T09:42:15Z</dcterms:created>
  <dcterms:modified xsi:type="dcterms:W3CDTF">2016-11-09T16:38:03Z</dcterms:modified>
</cp:coreProperties>
</file>