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559AA-B493-44FE-967A-4C523E307D78}" type="datetimeFigureOut">
              <a:rPr lang="en-GB" smtClean="0"/>
              <a:t>26/06/2015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ACE9C-42C3-4232-B6DD-3478B883B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90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559AA-B493-44FE-967A-4C523E307D78}" type="datetimeFigureOut">
              <a:rPr lang="en-GB" smtClean="0"/>
              <a:t>26/06/2015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ACE9C-42C3-4232-B6DD-3478B883B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45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chemeClr val="tx1"/>
                </a:solidFill>
              </a:rPr>
              <a:t>The women who died, UK and Ireland 2009-12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24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smtClean="0"/>
              <a:t>Reporting of maternal deaths - UK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59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Additional identification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11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MBRRACE–UK Methods</a:t>
            </a:r>
            <a:endParaRPr lang="en-GB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16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smtClean="0"/>
              <a:t>Confidential Enquiry Assessors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74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smtClean="0"/>
              <a:t>Sepsis morbidity Confidential Enquiry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00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b="1" smtClean="0"/>
              <a:t>Maternal Deaths - Definitions</a:t>
            </a:r>
            <a:endParaRPr lang="en-GB" sz="3600" b="1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84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Presentation of results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12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MBRRACE-UK: Surveillance results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16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Notifications for 2009-12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45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The women who died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72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smtClean="0"/>
              <a:t>The programme – from June 2012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66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Maternal death rate 2003-12</a:t>
            </a:r>
            <a:br>
              <a:rPr lang="en-GB" b="1" smtClean="0"/>
            </a:br>
            <a:r>
              <a:rPr lang="en-GB" sz="1800" b="1" smtClean="0">
                <a:solidFill>
                  <a:schemeClr val="tx1"/>
                </a:solidFill>
              </a:rPr>
              <a:t>(Three year rolling averages)</a:t>
            </a:r>
            <a:endParaRPr lang="en-GB" sz="4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90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Maternal death rate 2003-12</a:t>
            </a:r>
            <a:br>
              <a:rPr lang="en-GB" b="1" smtClean="0"/>
            </a:br>
            <a:r>
              <a:rPr lang="en-GB" sz="2000" b="1" smtClean="0">
                <a:solidFill>
                  <a:schemeClr val="tx1"/>
                </a:solidFill>
              </a:rPr>
              <a:t>(Three year rolling averages)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37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Maternal death rate 2003-12</a:t>
            </a:r>
            <a:br>
              <a:rPr lang="en-GB" b="1" smtClean="0"/>
            </a:br>
            <a:r>
              <a:rPr lang="en-GB" sz="2000" b="1" smtClean="0">
                <a:solidFill>
                  <a:schemeClr val="tx1"/>
                </a:solidFill>
              </a:rPr>
              <a:t>(Three year rolling averages)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1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Maternal death rate 1985-2011</a:t>
            </a:r>
            <a:br>
              <a:rPr lang="en-GB" b="1" smtClean="0"/>
            </a:br>
            <a:r>
              <a:rPr lang="en-GB" sz="2000" b="1" smtClean="0">
                <a:solidFill>
                  <a:schemeClr val="tx1"/>
                </a:solidFill>
              </a:rPr>
              <a:t>(Three year periods)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50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smtClean="0"/>
              <a:t>Direct maternal deaths 1985-2011</a:t>
            </a:r>
            <a:br>
              <a:rPr lang="en-GB" sz="3600" b="1" smtClean="0"/>
            </a:br>
            <a:r>
              <a:rPr lang="en-GB" sz="3600" b="1" smtClean="0">
                <a:solidFill>
                  <a:schemeClr val="tx1"/>
                </a:solidFill>
              </a:rPr>
              <a:t>(Three year periods)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42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smtClean="0"/>
              <a:t>Indirect maternal deaths 1985-2011</a:t>
            </a:r>
            <a:br>
              <a:rPr lang="en-GB" sz="3600" b="1" smtClean="0"/>
            </a:br>
            <a:r>
              <a:rPr lang="en-GB" sz="3600" b="1" smtClean="0">
                <a:solidFill>
                  <a:schemeClr val="tx1"/>
                </a:solidFill>
              </a:rPr>
              <a:t>(Three year periods)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78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smtClean="0">
                <a:solidFill>
                  <a:schemeClr val="tx1"/>
                </a:solidFill>
              </a:rPr>
              <a:t>Direct and Indirect Maternal Mortality </a:t>
            </a:r>
            <a:br>
              <a:rPr lang="en-GB" sz="3200" b="1" smtClean="0">
                <a:solidFill>
                  <a:schemeClr val="tx1"/>
                </a:solidFill>
              </a:rPr>
            </a:br>
            <a:r>
              <a:rPr lang="en-GB" sz="3200" b="1" smtClean="0">
                <a:solidFill>
                  <a:schemeClr val="tx1"/>
                </a:solidFill>
              </a:rPr>
              <a:t>Rates: Ireland 2009-2012</a:t>
            </a:r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59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b="1" smtClean="0">
                <a:solidFill>
                  <a:schemeClr val="tx1"/>
                </a:solidFill>
              </a:rPr>
              <a:t>Maternal Mortality Rates: </a:t>
            </a:r>
            <a:br>
              <a:rPr lang="en-US" b="1" smtClean="0">
                <a:solidFill>
                  <a:schemeClr val="tx1"/>
                </a:solidFill>
              </a:rPr>
            </a:br>
            <a:r>
              <a:rPr lang="en-US" b="1" smtClean="0">
                <a:solidFill>
                  <a:schemeClr val="tx1"/>
                </a:solidFill>
              </a:rPr>
              <a:t>Ireland2009 – 2012.</a:t>
            </a:r>
            <a:r>
              <a:rPr lang="en-GB" b="1" smtClean="0">
                <a:solidFill>
                  <a:schemeClr val="tx1"/>
                </a:solidFill>
              </a:rPr>
              <a:t/>
            </a:r>
            <a:br>
              <a:rPr lang="en-GB" b="1" smtClean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39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smtClean="0">
                <a:solidFill>
                  <a:schemeClr val="tx1"/>
                </a:solidFill>
              </a:rPr>
              <a:t>Direct and Indirect Maternal          Mortality Rates: Ireland 2009-2012</a:t>
            </a:r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37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International comparisons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38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smtClean="0">
                <a:latin typeface="+mn-lt"/>
              </a:rPr>
              <a:t>Achieve this through UK-wide:</a:t>
            </a:r>
            <a:endParaRPr lang="en-GB" sz="4000" b="1" dirty="0">
              <a:latin typeface="+mn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1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International comparisons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96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International comparisons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51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International comparisons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61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Maternal mortality in the Netherlands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65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smtClean="0"/>
              <a:t>Maternal mortality in The Netherlands and Ireland</a:t>
            </a:r>
            <a:endParaRPr lang="en-GB" sz="32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41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smtClean="0"/>
              <a:t>Maternal mortality in The Netherlands, France, the UK and Ireland</a:t>
            </a:r>
            <a:endParaRPr lang="en-GB" sz="32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33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smtClean="0"/>
              <a:t>International comparative maternal mortality ratio (MMR)* for the UK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47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Causes of maternal death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56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Causes of maternal death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93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smtClean="0"/>
              <a:t>Causes of direct maternal death</a:t>
            </a:r>
            <a:endParaRPr lang="en-GB" sz="40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Mixed news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99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smtClean="0"/>
              <a:t>Maternal deaths from genital tract sepsis</a:t>
            </a:r>
            <a:endParaRPr lang="en-GB" sz="40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723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Sepsis – all causes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132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Influenza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265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smtClean="0"/>
              <a:t>Causes of indirect maternal death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059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Psychiatric deaths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735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Late deaths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227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Maternal mortality rate by age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664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smtClean="0"/>
              <a:t>Maternal mortality rate by area of residence (IMD quintile)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570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smtClean="0"/>
              <a:t>Maternal mortality rate by          ethnic group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65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smtClean="0"/>
              <a:t>Maternal mortality rate by country  of birth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59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531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smtClean="0"/>
              <a:t>Other characteristics of women    who died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91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smtClean="0"/>
              <a:t>Other characteristics of women   who died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436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smtClean="0"/>
              <a:t>Risk factors for progression from morbidity to death – direct causes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685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Antenatal care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956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smtClean="0"/>
              <a:t>The women who survived: septic shock associated with pregnancy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474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smtClean="0"/>
              <a:t>Selected characteristics of women who survived septic shock 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60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Results: Confidential enquiries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393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Case assessments completed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470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Local clinicians reports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553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Overall assessment of care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61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+mn-lt"/>
              </a:rPr>
              <a:t>New activities</a:t>
            </a:r>
            <a:endParaRPr lang="en-GB" b="1" dirty="0">
              <a:latin typeface="+mn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648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Overall assessment of care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384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Narrative versus Evidence-Based Medicine—And, Not Or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986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Summary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366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Key messages - 1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247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Key messages - 2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254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Key messages - 3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982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Acknowledgements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063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Acknowledgements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776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Acknowledgements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204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Acknowledgements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88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smtClean="0"/>
              <a:t>New work – maternal morbidity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043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Acknowledgements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257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Acknowledgements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601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Acknowledgements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250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Funding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96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smtClean="0"/>
              <a:t>Maternal Morbidity and Mortality </a:t>
            </a:r>
            <a:br>
              <a:rPr lang="en-GB" sz="3600" b="1" smtClean="0"/>
            </a:br>
            <a:r>
              <a:rPr lang="en-GB" sz="3600" b="1" smtClean="0"/>
              <a:t>Annual Report Topics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07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MBRRACE-UK: Methods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98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303</Words>
  <Application>Microsoft Office PowerPoint</Application>
  <PresentationFormat>On-screen Show (4:3)</PresentationFormat>
  <Paragraphs>72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The women who died, UK and Ireland 2009-12</vt:lpstr>
      <vt:lpstr>The programme – from June 2012</vt:lpstr>
      <vt:lpstr>Achieve this through UK-wide:</vt:lpstr>
      <vt:lpstr>Mixed news</vt:lpstr>
      <vt:lpstr>PowerPoint Presentation</vt:lpstr>
      <vt:lpstr>New activities</vt:lpstr>
      <vt:lpstr>New work – maternal morbidity</vt:lpstr>
      <vt:lpstr>Maternal Morbidity and Mortality  Annual Report Topics</vt:lpstr>
      <vt:lpstr>MBRRACE-UK: Methods</vt:lpstr>
      <vt:lpstr>Reporting of maternal deaths - UK</vt:lpstr>
      <vt:lpstr>Additional identification</vt:lpstr>
      <vt:lpstr>MBRRACE–UK Methods</vt:lpstr>
      <vt:lpstr>Confidential Enquiry Assessors</vt:lpstr>
      <vt:lpstr>Sepsis morbidity Confidential Enquiry</vt:lpstr>
      <vt:lpstr>Maternal Deaths - Definitions</vt:lpstr>
      <vt:lpstr>Presentation of results</vt:lpstr>
      <vt:lpstr>MBRRACE-UK: Surveillance results</vt:lpstr>
      <vt:lpstr>Notifications for 2009-12</vt:lpstr>
      <vt:lpstr>The women who died</vt:lpstr>
      <vt:lpstr>Maternal death rate 2003-12 (Three year rolling averages)</vt:lpstr>
      <vt:lpstr>Maternal death rate 2003-12 (Three year rolling averages)</vt:lpstr>
      <vt:lpstr>Maternal death rate 2003-12 (Three year rolling averages)</vt:lpstr>
      <vt:lpstr>Maternal death rate 1985-2011 (Three year periods)</vt:lpstr>
      <vt:lpstr>Direct maternal deaths 1985-2011 (Three year periods)</vt:lpstr>
      <vt:lpstr>Indirect maternal deaths 1985-2011 (Three year periods)</vt:lpstr>
      <vt:lpstr>Direct and Indirect Maternal Mortality  Rates: Ireland 2009-2012</vt:lpstr>
      <vt:lpstr> Maternal Mortality Rates:  Ireland2009 – 2012. </vt:lpstr>
      <vt:lpstr>Direct and Indirect Maternal          Mortality Rates: Ireland 2009-2012</vt:lpstr>
      <vt:lpstr>International comparisons</vt:lpstr>
      <vt:lpstr>International comparisons</vt:lpstr>
      <vt:lpstr>International comparisons</vt:lpstr>
      <vt:lpstr>International comparisons</vt:lpstr>
      <vt:lpstr>Maternal mortality in the Netherlands</vt:lpstr>
      <vt:lpstr>Maternal mortality in The Netherlands and Ireland</vt:lpstr>
      <vt:lpstr>Maternal mortality in The Netherlands, France, the UK and Ireland</vt:lpstr>
      <vt:lpstr>International comparative maternal mortality ratio (MMR)* for the UK</vt:lpstr>
      <vt:lpstr>Causes of maternal death</vt:lpstr>
      <vt:lpstr>Causes of maternal death</vt:lpstr>
      <vt:lpstr>Causes of direct maternal death</vt:lpstr>
      <vt:lpstr>Maternal deaths from genital tract sepsis</vt:lpstr>
      <vt:lpstr>Sepsis – all causes</vt:lpstr>
      <vt:lpstr>Influenza</vt:lpstr>
      <vt:lpstr>Causes of indirect maternal death</vt:lpstr>
      <vt:lpstr>Psychiatric deaths</vt:lpstr>
      <vt:lpstr>Late deaths</vt:lpstr>
      <vt:lpstr>Maternal mortality rate by age</vt:lpstr>
      <vt:lpstr>Maternal mortality rate by area of residence (IMD quintile)</vt:lpstr>
      <vt:lpstr>Maternal mortality rate by          ethnic group</vt:lpstr>
      <vt:lpstr>Maternal mortality rate by country  of birth</vt:lpstr>
      <vt:lpstr>Other characteristics of women    who died</vt:lpstr>
      <vt:lpstr>Other characteristics of women   who died</vt:lpstr>
      <vt:lpstr>Risk factors for progression from morbidity to death – direct causes</vt:lpstr>
      <vt:lpstr>Antenatal care</vt:lpstr>
      <vt:lpstr>The women who survived: septic shock associated with pregnancy</vt:lpstr>
      <vt:lpstr>Selected characteristics of women who survived septic shock </vt:lpstr>
      <vt:lpstr>Results: Confidential enquiries</vt:lpstr>
      <vt:lpstr>Case assessments completed</vt:lpstr>
      <vt:lpstr>Local clinicians reports</vt:lpstr>
      <vt:lpstr>Overall assessment of care</vt:lpstr>
      <vt:lpstr>Overall assessment of care</vt:lpstr>
      <vt:lpstr>Narrative versus Evidence-Based Medicine—And, Not Or</vt:lpstr>
      <vt:lpstr>Summary</vt:lpstr>
      <vt:lpstr>Key messages - 1</vt:lpstr>
      <vt:lpstr>Key messages - 2</vt:lpstr>
      <vt:lpstr>Key messages - 3</vt:lpstr>
      <vt:lpstr>Acknowledgements</vt:lpstr>
      <vt:lpstr>Acknowledgements</vt:lpstr>
      <vt:lpstr>Acknowledgements</vt:lpstr>
      <vt:lpstr>Acknowledgements</vt:lpstr>
      <vt:lpstr>Acknowledgements</vt:lpstr>
      <vt:lpstr>Acknowledgements</vt:lpstr>
      <vt:lpstr>Acknowledgements</vt:lpstr>
      <vt:lpstr>Funding</vt:lpstr>
    </vt:vector>
  </TitlesOfParts>
  <Company>University of Oxford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women who died, UK and Ireland 2009-12</dc:title>
  <dc:creator>jkurinczuk</dc:creator>
  <cp:lastModifiedBy>jkurinczuk</cp:lastModifiedBy>
  <cp:revision>1</cp:revision>
  <dcterms:created xsi:type="dcterms:W3CDTF">2015-06-26T14:24:13Z</dcterms:created>
  <dcterms:modified xsi:type="dcterms:W3CDTF">2015-06-26T14:24:13Z</dcterms:modified>
</cp:coreProperties>
</file>