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7" r:id="rId1"/>
  </p:sldMasterIdLst>
  <p:notesMasterIdLst>
    <p:notesMasterId r:id="rId57"/>
  </p:notesMasterIdLst>
  <p:handoutMasterIdLst>
    <p:handoutMasterId r:id="rId58"/>
  </p:handoutMasterIdLst>
  <p:sldIdLst>
    <p:sldId id="256" r:id="rId2"/>
    <p:sldId id="257" r:id="rId3"/>
    <p:sldId id="364" r:id="rId4"/>
    <p:sldId id="374" r:id="rId5"/>
    <p:sldId id="375" r:id="rId6"/>
    <p:sldId id="376" r:id="rId7"/>
    <p:sldId id="285" r:id="rId8"/>
    <p:sldId id="258" r:id="rId9"/>
    <p:sldId id="306" r:id="rId10"/>
    <p:sldId id="294" r:id="rId11"/>
    <p:sldId id="299" r:id="rId12"/>
    <p:sldId id="329" r:id="rId13"/>
    <p:sldId id="302" r:id="rId14"/>
    <p:sldId id="303" r:id="rId15"/>
    <p:sldId id="330" r:id="rId16"/>
    <p:sldId id="331" r:id="rId17"/>
    <p:sldId id="332" r:id="rId18"/>
    <p:sldId id="333" r:id="rId19"/>
    <p:sldId id="335" r:id="rId20"/>
    <p:sldId id="269" r:id="rId21"/>
    <p:sldId id="321" r:id="rId22"/>
    <p:sldId id="365" r:id="rId23"/>
    <p:sldId id="391" r:id="rId24"/>
    <p:sldId id="392" r:id="rId25"/>
    <p:sldId id="334" r:id="rId26"/>
    <p:sldId id="370" r:id="rId27"/>
    <p:sldId id="393" r:id="rId28"/>
    <p:sldId id="394" r:id="rId29"/>
    <p:sldId id="337" r:id="rId30"/>
    <p:sldId id="366" r:id="rId31"/>
    <p:sldId id="373" r:id="rId32"/>
    <p:sldId id="368" r:id="rId33"/>
    <p:sldId id="345" r:id="rId34"/>
    <p:sldId id="386" r:id="rId35"/>
    <p:sldId id="371" r:id="rId36"/>
    <p:sldId id="372" r:id="rId37"/>
    <p:sldId id="387" r:id="rId38"/>
    <p:sldId id="377" r:id="rId39"/>
    <p:sldId id="378" r:id="rId40"/>
    <p:sldId id="380" r:id="rId41"/>
    <p:sldId id="379" r:id="rId42"/>
    <p:sldId id="381" r:id="rId43"/>
    <p:sldId id="389" r:id="rId44"/>
    <p:sldId id="390" r:id="rId45"/>
    <p:sldId id="384" r:id="rId46"/>
    <p:sldId id="385" r:id="rId47"/>
    <p:sldId id="346" r:id="rId48"/>
    <p:sldId id="347" r:id="rId49"/>
    <p:sldId id="348" r:id="rId50"/>
    <p:sldId id="349" r:id="rId51"/>
    <p:sldId id="350" r:id="rId52"/>
    <p:sldId id="351" r:id="rId53"/>
    <p:sldId id="360" r:id="rId54"/>
    <p:sldId id="359" r:id="rId55"/>
    <p:sldId id="283" r:id="rId56"/>
  </p:sldIdLst>
  <p:sldSz cx="9144000" cy="6858000" type="screen4x3"/>
  <p:notesSz cx="6858000" cy="99472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modifyVerifier cryptProviderType="rsaFull" cryptAlgorithmClass="hash" cryptAlgorithmType="typeAny" cryptAlgorithmSid="4" spinCount="100000" saltData="p5carL+KeOEMDPpzOuyAlQ==" hashData="z5G97vpsW9H7c9g5iIjGpFJIG7U="/>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62" autoAdjust="0"/>
    <p:restoredTop sz="82130" autoAdjust="0"/>
  </p:normalViewPr>
  <p:slideViewPr>
    <p:cSldViewPr>
      <p:cViewPr>
        <p:scale>
          <a:sx n="98" d="100"/>
          <a:sy n="98" d="100"/>
        </p:scale>
        <p:origin x="-1284" y="1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3306" y="-102"/>
      </p:cViewPr>
      <p:guideLst>
        <p:guide orient="horz" pos="3132"/>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9-02-10T13:24:19.906" idx="1">
    <p:pos x="5055" y="3119"/>
    <p:text>Status completed???</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2972547" cy="497921"/>
          </a:xfrm>
          <a:prstGeom prst="rect">
            <a:avLst/>
          </a:prstGeom>
          <a:noFill/>
          <a:ln w="9525">
            <a:noFill/>
            <a:miter lim="800000"/>
            <a:headEnd/>
            <a:tailEnd/>
          </a:ln>
          <a:effectLst/>
        </p:spPr>
        <p:txBody>
          <a:bodyPr vert="horz" wrap="square" lIns="91879" tIns="45939" rIns="91879" bIns="45939" numCol="1" anchor="t" anchorCtr="0" compatLnSpc="1">
            <a:prstTxWarp prst="textNoShape">
              <a:avLst/>
            </a:prstTxWarp>
          </a:bodyPr>
          <a:lstStyle>
            <a:lvl1pPr>
              <a:defRPr sz="1200"/>
            </a:lvl1pPr>
          </a:lstStyle>
          <a:p>
            <a:endParaRPr lang="en-US" dirty="0"/>
          </a:p>
        </p:txBody>
      </p:sp>
      <p:sp>
        <p:nvSpPr>
          <p:cNvPr id="129027" name="Rectangle 3"/>
          <p:cNvSpPr>
            <a:spLocks noGrp="1" noChangeArrowheads="1"/>
          </p:cNvSpPr>
          <p:nvPr>
            <p:ph type="dt" sz="quarter" idx="1"/>
          </p:nvPr>
        </p:nvSpPr>
        <p:spPr bwMode="auto">
          <a:xfrm>
            <a:off x="3883852" y="0"/>
            <a:ext cx="2972547" cy="497921"/>
          </a:xfrm>
          <a:prstGeom prst="rect">
            <a:avLst/>
          </a:prstGeom>
          <a:noFill/>
          <a:ln w="9525">
            <a:noFill/>
            <a:miter lim="800000"/>
            <a:headEnd/>
            <a:tailEnd/>
          </a:ln>
          <a:effectLst/>
        </p:spPr>
        <p:txBody>
          <a:bodyPr vert="horz" wrap="square" lIns="91879" tIns="45939" rIns="91879" bIns="45939" numCol="1" anchor="t" anchorCtr="0" compatLnSpc="1">
            <a:prstTxWarp prst="textNoShape">
              <a:avLst/>
            </a:prstTxWarp>
          </a:bodyPr>
          <a:lstStyle>
            <a:lvl1pPr algn="r">
              <a:defRPr sz="1200"/>
            </a:lvl1pPr>
          </a:lstStyle>
          <a:p>
            <a:endParaRPr lang="en-US" dirty="0"/>
          </a:p>
        </p:txBody>
      </p:sp>
      <p:sp>
        <p:nvSpPr>
          <p:cNvPr id="129028" name="Rectangle 4"/>
          <p:cNvSpPr>
            <a:spLocks noGrp="1" noChangeArrowheads="1"/>
          </p:cNvSpPr>
          <p:nvPr>
            <p:ph type="ftr" sz="quarter" idx="2"/>
          </p:nvPr>
        </p:nvSpPr>
        <p:spPr bwMode="auto">
          <a:xfrm>
            <a:off x="0" y="9447764"/>
            <a:ext cx="2972547" cy="497920"/>
          </a:xfrm>
          <a:prstGeom prst="rect">
            <a:avLst/>
          </a:prstGeom>
          <a:noFill/>
          <a:ln w="9525">
            <a:noFill/>
            <a:miter lim="800000"/>
            <a:headEnd/>
            <a:tailEnd/>
          </a:ln>
          <a:effectLst/>
        </p:spPr>
        <p:txBody>
          <a:bodyPr vert="horz" wrap="square" lIns="91879" tIns="45939" rIns="91879" bIns="45939" numCol="1" anchor="b" anchorCtr="0" compatLnSpc="1">
            <a:prstTxWarp prst="textNoShape">
              <a:avLst/>
            </a:prstTxWarp>
          </a:bodyPr>
          <a:lstStyle>
            <a:lvl1pPr>
              <a:defRPr sz="1200"/>
            </a:lvl1pPr>
          </a:lstStyle>
          <a:p>
            <a:endParaRPr lang="en-US" dirty="0"/>
          </a:p>
        </p:txBody>
      </p:sp>
      <p:sp>
        <p:nvSpPr>
          <p:cNvPr id="129029" name="Rectangle 5"/>
          <p:cNvSpPr>
            <a:spLocks noGrp="1" noChangeArrowheads="1"/>
          </p:cNvSpPr>
          <p:nvPr>
            <p:ph type="sldNum" sz="quarter" idx="3"/>
          </p:nvPr>
        </p:nvSpPr>
        <p:spPr bwMode="auto">
          <a:xfrm>
            <a:off x="3883852" y="9447764"/>
            <a:ext cx="2972547" cy="497920"/>
          </a:xfrm>
          <a:prstGeom prst="rect">
            <a:avLst/>
          </a:prstGeom>
          <a:noFill/>
          <a:ln w="9525">
            <a:noFill/>
            <a:miter lim="800000"/>
            <a:headEnd/>
            <a:tailEnd/>
          </a:ln>
          <a:effectLst/>
        </p:spPr>
        <p:txBody>
          <a:bodyPr vert="horz" wrap="square" lIns="91879" tIns="45939" rIns="91879" bIns="45939" numCol="1" anchor="b" anchorCtr="0" compatLnSpc="1">
            <a:prstTxWarp prst="textNoShape">
              <a:avLst/>
            </a:prstTxWarp>
          </a:bodyPr>
          <a:lstStyle>
            <a:lvl1pPr algn="r">
              <a:defRPr sz="1200"/>
            </a:lvl1pPr>
          </a:lstStyle>
          <a:p>
            <a:fld id="{B1CBB29E-FBFA-4673-8B8A-C3F412650B32}" type="slidenum">
              <a:rPr lang="en-US"/>
              <a:pPr/>
              <a:t>‹#›</a:t>
            </a:fld>
            <a:endParaRPr lang="en-US" dirty="0"/>
          </a:p>
        </p:txBody>
      </p:sp>
    </p:spTree>
    <p:extLst>
      <p:ext uri="{BB962C8B-B14F-4D97-AF65-F5344CB8AC3E}">
        <p14:creationId xmlns:p14="http://schemas.microsoft.com/office/powerpoint/2010/main" val="3780659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2547" cy="497921"/>
          </a:xfrm>
          <a:prstGeom prst="rect">
            <a:avLst/>
          </a:prstGeom>
          <a:noFill/>
          <a:ln w="9525">
            <a:noFill/>
            <a:miter lim="800000"/>
            <a:headEnd/>
            <a:tailEnd/>
          </a:ln>
          <a:effectLst/>
        </p:spPr>
        <p:txBody>
          <a:bodyPr vert="horz" wrap="square" lIns="91879" tIns="45939" rIns="91879" bIns="45939" numCol="1" anchor="t" anchorCtr="0" compatLnSpc="1">
            <a:prstTxWarp prst="textNoShape">
              <a:avLst/>
            </a:prstTxWarp>
          </a:bodyPr>
          <a:lstStyle>
            <a:lvl1pPr>
              <a:defRPr sz="1200"/>
            </a:lvl1pPr>
          </a:lstStyle>
          <a:p>
            <a:endParaRPr lang="en-GB" dirty="0"/>
          </a:p>
        </p:txBody>
      </p:sp>
      <p:sp>
        <p:nvSpPr>
          <p:cNvPr id="74755" name="Rectangle 3"/>
          <p:cNvSpPr>
            <a:spLocks noGrp="1" noChangeArrowheads="1"/>
          </p:cNvSpPr>
          <p:nvPr>
            <p:ph type="dt" idx="1"/>
          </p:nvPr>
        </p:nvSpPr>
        <p:spPr bwMode="auto">
          <a:xfrm>
            <a:off x="3883852" y="0"/>
            <a:ext cx="2972547" cy="497921"/>
          </a:xfrm>
          <a:prstGeom prst="rect">
            <a:avLst/>
          </a:prstGeom>
          <a:noFill/>
          <a:ln w="9525">
            <a:noFill/>
            <a:miter lim="800000"/>
            <a:headEnd/>
            <a:tailEnd/>
          </a:ln>
          <a:effectLst/>
        </p:spPr>
        <p:txBody>
          <a:bodyPr vert="horz" wrap="square" lIns="91879" tIns="45939" rIns="91879" bIns="45939" numCol="1" anchor="t" anchorCtr="0" compatLnSpc="1">
            <a:prstTxWarp prst="textNoShape">
              <a:avLst/>
            </a:prstTxWarp>
          </a:bodyPr>
          <a:lstStyle>
            <a:lvl1pPr algn="r">
              <a:defRPr sz="1200"/>
            </a:lvl1pPr>
          </a:lstStyle>
          <a:p>
            <a:endParaRPr lang="en-GB" dirty="0"/>
          </a:p>
        </p:txBody>
      </p:sp>
      <p:sp>
        <p:nvSpPr>
          <p:cNvPr id="74756" name="Rectangle 4"/>
          <p:cNvSpPr>
            <a:spLocks noGrp="1" noRot="1" noChangeAspect="1" noChangeArrowheads="1" noTextEdit="1"/>
          </p:cNvSpPr>
          <p:nvPr>
            <p:ph type="sldImg" idx="2"/>
          </p:nvPr>
        </p:nvSpPr>
        <p:spPr bwMode="auto">
          <a:xfrm>
            <a:off x="941388" y="746125"/>
            <a:ext cx="4975225" cy="3730625"/>
          </a:xfrm>
          <a:prstGeom prst="rect">
            <a:avLst/>
          </a:prstGeom>
          <a:noFill/>
          <a:ln w="9525">
            <a:solidFill>
              <a:srgbClr val="000000"/>
            </a:solidFill>
            <a:miter lim="800000"/>
            <a:headEnd/>
            <a:tailEnd/>
          </a:ln>
          <a:effectLst/>
        </p:spPr>
      </p:sp>
      <p:sp>
        <p:nvSpPr>
          <p:cNvPr id="74757" name="Rectangle 5"/>
          <p:cNvSpPr>
            <a:spLocks noGrp="1" noChangeArrowheads="1"/>
          </p:cNvSpPr>
          <p:nvPr>
            <p:ph type="body" sz="quarter" idx="3"/>
          </p:nvPr>
        </p:nvSpPr>
        <p:spPr bwMode="auto">
          <a:xfrm>
            <a:off x="685480" y="4724678"/>
            <a:ext cx="5487041" cy="4476512"/>
          </a:xfrm>
          <a:prstGeom prst="rect">
            <a:avLst/>
          </a:prstGeom>
          <a:noFill/>
          <a:ln w="9525">
            <a:noFill/>
            <a:miter lim="800000"/>
            <a:headEnd/>
            <a:tailEnd/>
          </a:ln>
          <a:effectLst/>
        </p:spPr>
        <p:txBody>
          <a:bodyPr vert="horz" wrap="square" lIns="91879" tIns="45939" rIns="91879" bIns="45939"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74758" name="Rectangle 6"/>
          <p:cNvSpPr>
            <a:spLocks noGrp="1" noChangeArrowheads="1"/>
          </p:cNvSpPr>
          <p:nvPr>
            <p:ph type="ftr" sz="quarter" idx="4"/>
          </p:nvPr>
        </p:nvSpPr>
        <p:spPr bwMode="auto">
          <a:xfrm>
            <a:off x="0" y="9447764"/>
            <a:ext cx="2972547" cy="497920"/>
          </a:xfrm>
          <a:prstGeom prst="rect">
            <a:avLst/>
          </a:prstGeom>
          <a:noFill/>
          <a:ln w="9525">
            <a:noFill/>
            <a:miter lim="800000"/>
            <a:headEnd/>
            <a:tailEnd/>
          </a:ln>
          <a:effectLst/>
        </p:spPr>
        <p:txBody>
          <a:bodyPr vert="horz" wrap="square" lIns="91879" tIns="45939" rIns="91879" bIns="45939" numCol="1" anchor="b" anchorCtr="0" compatLnSpc="1">
            <a:prstTxWarp prst="textNoShape">
              <a:avLst/>
            </a:prstTxWarp>
          </a:bodyPr>
          <a:lstStyle>
            <a:lvl1pPr>
              <a:defRPr sz="1200"/>
            </a:lvl1pPr>
          </a:lstStyle>
          <a:p>
            <a:endParaRPr lang="en-GB" dirty="0"/>
          </a:p>
        </p:txBody>
      </p:sp>
      <p:sp>
        <p:nvSpPr>
          <p:cNvPr id="74759" name="Rectangle 7"/>
          <p:cNvSpPr>
            <a:spLocks noGrp="1" noChangeArrowheads="1"/>
          </p:cNvSpPr>
          <p:nvPr>
            <p:ph type="sldNum" sz="quarter" idx="5"/>
          </p:nvPr>
        </p:nvSpPr>
        <p:spPr bwMode="auto">
          <a:xfrm>
            <a:off x="3883852" y="9447764"/>
            <a:ext cx="2972547" cy="497920"/>
          </a:xfrm>
          <a:prstGeom prst="rect">
            <a:avLst/>
          </a:prstGeom>
          <a:noFill/>
          <a:ln w="9525">
            <a:noFill/>
            <a:miter lim="800000"/>
            <a:headEnd/>
            <a:tailEnd/>
          </a:ln>
          <a:effectLst/>
        </p:spPr>
        <p:txBody>
          <a:bodyPr vert="horz" wrap="square" lIns="91879" tIns="45939" rIns="91879" bIns="45939" numCol="1" anchor="b" anchorCtr="0" compatLnSpc="1">
            <a:prstTxWarp prst="textNoShape">
              <a:avLst/>
            </a:prstTxWarp>
          </a:bodyPr>
          <a:lstStyle>
            <a:lvl1pPr algn="r">
              <a:defRPr sz="1200"/>
            </a:lvl1pPr>
          </a:lstStyle>
          <a:p>
            <a:fld id="{063446F7-390A-4BFC-991B-7BBA722A517B}" type="slidenum">
              <a:rPr lang="en-GB"/>
              <a:pPr/>
              <a:t>‹#›</a:t>
            </a:fld>
            <a:endParaRPr lang="en-GB" dirty="0"/>
          </a:p>
        </p:txBody>
      </p:sp>
    </p:spTree>
    <p:extLst>
      <p:ext uri="{BB962C8B-B14F-4D97-AF65-F5344CB8AC3E}">
        <p14:creationId xmlns:p14="http://schemas.microsoft.com/office/powerpoint/2010/main" val="37538589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B5BE4C-607F-4F27-B6CE-69FF6DE208FC}" type="slidenum">
              <a:rPr lang="en-GB"/>
              <a:pPr/>
              <a:t>1</a:t>
            </a:fld>
            <a:endParaRPr lang="en-GB" dirty="0"/>
          </a:p>
        </p:txBody>
      </p:sp>
      <p:sp>
        <p:nvSpPr>
          <p:cNvPr id="75778" name="Rectangle 2"/>
          <p:cNvSpPr>
            <a:spLocks noGrp="1" noRot="1" noChangeAspect="1" noChangeArrowheads="1" noTextEdit="1"/>
          </p:cNvSpPr>
          <p:nvPr>
            <p:ph type="sldImg"/>
          </p:nvPr>
        </p:nvSpPr>
        <p:spPr>
          <a:xfrm>
            <a:off x="941388" y="746125"/>
            <a:ext cx="4975225" cy="3730625"/>
          </a:xfrm>
          <a:ln/>
        </p:spPr>
      </p:sp>
      <p:sp>
        <p:nvSpPr>
          <p:cNvPr id="75779" name="Rectangle 3"/>
          <p:cNvSpPr>
            <a:spLocks noGrp="1" noChangeArrowheads="1"/>
          </p:cNvSpPr>
          <p:nvPr>
            <p:ph type="body" idx="1"/>
          </p:nvPr>
        </p:nvSpPr>
        <p:spPr/>
        <p:txBody>
          <a:bodyPr/>
          <a:lstStyle/>
          <a:p>
            <a:r>
              <a:rPr lang="en-US" dirty="0"/>
              <a:t/>
            </a:r>
            <a:br>
              <a:rPr lang="en-US" dirty="0"/>
            </a:br>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6AB5F25-61A6-4A65-9045-3BA6CA83D15B}" type="slidenum">
              <a:rPr lang="en-GB"/>
              <a:pPr/>
              <a:t>10</a:t>
            </a:fld>
            <a:endParaRPr lang="en-GB" dirty="0"/>
          </a:p>
        </p:txBody>
      </p:sp>
      <p:sp>
        <p:nvSpPr>
          <p:cNvPr id="110594" name="Rectangle 7"/>
          <p:cNvSpPr txBox="1">
            <a:spLocks noGrp="1" noChangeArrowheads="1"/>
          </p:cNvSpPr>
          <p:nvPr/>
        </p:nvSpPr>
        <p:spPr bwMode="auto">
          <a:xfrm>
            <a:off x="3883852" y="9447764"/>
            <a:ext cx="2972547" cy="497920"/>
          </a:xfrm>
          <a:prstGeom prst="rect">
            <a:avLst/>
          </a:prstGeom>
          <a:noFill/>
          <a:ln w="9525">
            <a:noFill/>
            <a:miter lim="800000"/>
            <a:headEnd/>
            <a:tailEnd/>
          </a:ln>
        </p:spPr>
        <p:txBody>
          <a:bodyPr lIns="91879" tIns="45939" rIns="91879" bIns="45939" anchor="b"/>
          <a:lstStyle/>
          <a:p>
            <a:pPr algn="r" eaLnBrk="0" hangingPunct="0"/>
            <a:fld id="{3EF21DC5-6022-4894-A049-D4B3663BEE08}" type="slidenum">
              <a:rPr lang="en-US" sz="1200">
                <a:latin typeface="Times New Roman" pitchFamily="18" charset="0"/>
              </a:rPr>
              <a:pPr algn="r" eaLnBrk="0" hangingPunct="0"/>
              <a:t>10</a:t>
            </a:fld>
            <a:endParaRPr lang="en-US" sz="1200" dirty="0">
              <a:latin typeface="Times New Roman" pitchFamily="18" charset="0"/>
            </a:endParaRPr>
          </a:p>
        </p:txBody>
      </p:sp>
      <p:sp>
        <p:nvSpPr>
          <p:cNvPr id="110595" name="Rectangle 2"/>
          <p:cNvSpPr>
            <a:spLocks noGrp="1" noRot="1" noChangeAspect="1" noChangeArrowheads="1" noTextEdit="1"/>
          </p:cNvSpPr>
          <p:nvPr>
            <p:ph type="sldImg"/>
          </p:nvPr>
        </p:nvSpPr>
        <p:spPr>
          <a:xfrm>
            <a:off x="941388" y="746125"/>
            <a:ext cx="4975225" cy="3730625"/>
          </a:xfrm>
          <a:ln/>
        </p:spPr>
      </p:sp>
      <p:sp>
        <p:nvSpPr>
          <p:cNvPr id="110596" name="Rectangle 3"/>
          <p:cNvSpPr>
            <a:spLocks noGrp="1" noChangeArrowheads="1"/>
          </p:cNvSpPr>
          <p:nvPr>
            <p:ph type="body" idx="1"/>
          </p:nvPr>
        </p:nvSpPr>
        <p:spPr/>
        <p:txBody>
          <a:bodyPr/>
          <a:lstStyle/>
          <a:p>
            <a:r>
              <a:rPr lang="en-GB" dirty="0"/>
              <a:t>Status </a:t>
            </a:r>
            <a:r>
              <a:rPr lang="en-GB" dirty="0" smtClean="0"/>
              <a:t>completed:</a:t>
            </a:r>
            <a:r>
              <a:rPr lang="en-GB" baseline="0" dirty="0" smtClean="0"/>
              <a:t> </a:t>
            </a:r>
            <a:endParaRPr lang="en-GB" dirty="0"/>
          </a:p>
          <a:p>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D4C0D90-C385-4D92-A319-193D7291FAE1}" type="slidenum">
              <a:rPr lang="en-GB"/>
              <a:pPr/>
              <a:t>11</a:t>
            </a:fld>
            <a:endParaRPr lang="en-GB" dirty="0"/>
          </a:p>
        </p:txBody>
      </p:sp>
      <p:sp>
        <p:nvSpPr>
          <p:cNvPr id="120834" name="Rectangle 7"/>
          <p:cNvSpPr txBox="1">
            <a:spLocks noGrp="1" noChangeArrowheads="1"/>
          </p:cNvSpPr>
          <p:nvPr/>
        </p:nvSpPr>
        <p:spPr bwMode="auto">
          <a:xfrm>
            <a:off x="3883852" y="9447764"/>
            <a:ext cx="2972547" cy="497920"/>
          </a:xfrm>
          <a:prstGeom prst="rect">
            <a:avLst/>
          </a:prstGeom>
          <a:noFill/>
          <a:ln w="9525">
            <a:noFill/>
            <a:miter lim="800000"/>
            <a:headEnd/>
            <a:tailEnd/>
          </a:ln>
        </p:spPr>
        <p:txBody>
          <a:bodyPr lIns="91879" tIns="45939" rIns="91879" bIns="45939" anchor="b"/>
          <a:lstStyle/>
          <a:p>
            <a:pPr algn="r" eaLnBrk="0" hangingPunct="0"/>
            <a:fld id="{925BC8D1-D036-4842-844B-B437EEB1EA42}" type="slidenum">
              <a:rPr lang="en-US" sz="1200">
                <a:latin typeface="Times New Roman" pitchFamily="18" charset="0"/>
              </a:rPr>
              <a:pPr algn="r" eaLnBrk="0" hangingPunct="0"/>
              <a:t>11</a:t>
            </a:fld>
            <a:endParaRPr lang="en-US" sz="1200" dirty="0">
              <a:latin typeface="Times New Roman" pitchFamily="18" charset="0"/>
            </a:endParaRPr>
          </a:p>
        </p:txBody>
      </p:sp>
      <p:sp>
        <p:nvSpPr>
          <p:cNvPr id="120835" name="Rectangle 2"/>
          <p:cNvSpPr>
            <a:spLocks noGrp="1" noRot="1" noChangeAspect="1" noChangeArrowheads="1" noTextEdit="1"/>
          </p:cNvSpPr>
          <p:nvPr>
            <p:ph type="sldImg"/>
          </p:nvPr>
        </p:nvSpPr>
        <p:spPr>
          <a:xfrm>
            <a:off x="941388" y="746125"/>
            <a:ext cx="4975225" cy="3730625"/>
          </a:xfrm>
          <a:ln/>
        </p:spPr>
      </p:sp>
      <p:sp>
        <p:nvSpPr>
          <p:cNvPr id="120836"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D4C0D90-C385-4D92-A319-193D7291FAE1}" type="slidenum">
              <a:rPr lang="en-GB"/>
              <a:pPr/>
              <a:t>12</a:t>
            </a:fld>
            <a:endParaRPr lang="en-GB" dirty="0"/>
          </a:p>
        </p:txBody>
      </p:sp>
      <p:sp>
        <p:nvSpPr>
          <p:cNvPr id="120834" name="Rectangle 7"/>
          <p:cNvSpPr txBox="1">
            <a:spLocks noGrp="1" noChangeArrowheads="1"/>
          </p:cNvSpPr>
          <p:nvPr/>
        </p:nvSpPr>
        <p:spPr bwMode="auto">
          <a:xfrm>
            <a:off x="3883852" y="9447764"/>
            <a:ext cx="2972547" cy="497920"/>
          </a:xfrm>
          <a:prstGeom prst="rect">
            <a:avLst/>
          </a:prstGeom>
          <a:noFill/>
          <a:ln w="9525">
            <a:noFill/>
            <a:miter lim="800000"/>
            <a:headEnd/>
            <a:tailEnd/>
          </a:ln>
        </p:spPr>
        <p:txBody>
          <a:bodyPr lIns="91879" tIns="45939" rIns="91879" bIns="45939" anchor="b"/>
          <a:lstStyle/>
          <a:p>
            <a:pPr algn="r" eaLnBrk="0" hangingPunct="0"/>
            <a:fld id="{925BC8D1-D036-4842-844B-B437EEB1EA42}" type="slidenum">
              <a:rPr lang="en-US" sz="1200">
                <a:latin typeface="Times New Roman" pitchFamily="18" charset="0"/>
              </a:rPr>
              <a:pPr algn="r" eaLnBrk="0" hangingPunct="0"/>
              <a:t>12</a:t>
            </a:fld>
            <a:endParaRPr lang="en-US" sz="1200" dirty="0">
              <a:latin typeface="Times New Roman" pitchFamily="18" charset="0"/>
            </a:endParaRPr>
          </a:p>
        </p:txBody>
      </p:sp>
      <p:sp>
        <p:nvSpPr>
          <p:cNvPr id="120835" name="Rectangle 2"/>
          <p:cNvSpPr>
            <a:spLocks noGrp="1" noRot="1" noChangeAspect="1" noChangeArrowheads="1" noTextEdit="1"/>
          </p:cNvSpPr>
          <p:nvPr>
            <p:ph type="sldImg"/>
          </p:nvPr>
        </p:nvSpPr>
        <p:spPr>
          <a:xfrm>
            <a:off x="941388" y="746125"/>
            <a:ext cx="4975225" cy="3730625"/>
          </a:xfrm>
          <a:ln/>
        </p:spPr>
      </p:sp>
      <p:sp>
        <p:nvSpPr>
          <p:cNvPr id="120836" name="Rectangle 3"/>
          <p:cNvSpPr>
            <a:spLocks noGrp="1" noChangeArrowheads="1"/>
          </p:cNvSpPr>
          <p:nvPr>
            <p:ph type="body" idx="1"/>
          </p:nvPr>
        </p:nvSpPr>
        <p:spPr/>
        <p:txBody>
          <a:bodyPr/>
          <a:lstStyle/>
          <a:p>
            <a:r>
              <a:rPr lang="en-GB" dirty="0" smtClean="0"/>
              <a:t>  </a:t>
            </a:r>
            <a:endParaRPr lang="en-GB" dirty="0"/>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2B3A091-B5BA-49FB-8B8C-6EFC7606A289}" type="slidenum">
              <a:rPr lang="en-GB"/>
              <a:pPr/>
              <a:t>13</a:t>
            </a:fld>
            <a:endParaRPr lang="en-GB" dirty="0"/>
          </a:p>
        </p:txBody>
      </p:sp>
      <p:sp>
        <p:nvSpPr>
          <p:cNvPr id="125954" name="Rectangle 7"/>
          <p:cNvSpPr txBox="1">
            <a:spLocks noGrp="1" noChangeArrowheads="1"/>
          </p:cNvSpPr>
          <p:nvPr/>
        </p:nvSpPr>
        <p:spPr bwMode="auto">
          <a:xfrm>
            <a:off x="3883852" y="9447764"/>
            <a:ext cx="2972547" cy="497920"/>
          </a:xfrm>
          <a:prstGeom prst="rect">
            <a:avLst/>
          </a:prstGeom>
          <a:noFill/>
          <a:ln w="9525">
            <a:noFill/>
            <a:miter lim="800000"/>
            <a:headEnd/>
            <a:tailEnd/>
          </a:ln>
        </p:spPr>
        <p:txBody>
          <a:bodyPr lIns="91879" tIns="45939" rIns="91879" bIns="45939" anchor="b"/>
          <a:lstStyle/>
          <a:p>
            <a:pPr algn="r" eaLnBrk="0" hangingPunct="0"/>
            <a:fld id="{0E8A5984-4F06-41D3-B2D5-595FCB9F33EC}" type="slidenum">
              <a:rPr lang="en-US" sz="1200">
                <a:latin typeface="Times New Roman" pitchFamily="18" charset="0"/>
              </a:rPr>
              <a:pPr algn="r" eaLnBrk="0" hangingPunct="0"/>
              <a:t>13</a:t>
            </a:fld>
            <a:endParaRPr lang="en-US" sz="1200" dirty="0">
              <a:latin typeface="Times New Roman" pitchFamily="18" charset="0"/>
            </a:endParaRPr>
          </a:p>
        </p:txBody>
      </p:sp>
      <p:sp>
        <p:nvSpPr>
          <p:cNvPr id="125955" name="Rectangle 2"/>
          <p:cNvSpPr>
            <a:spLocks noGrp="1" noRot="1" noChangeAspect="1" noChangeArrowheads="1" noTextEdit="1"/>
          </p:cNvSpPr>
          <p:nvPr>
            <p:ph type="sldImg"/>
          </p:nvPr>
        </p:nvSpPr>
        <p:spPr>
          <a:xfrm>
            <a:off x="941388" y="746125"/>
            <a:ext cx="4975225" cy="3730625"/>
          </a:xfrm>
          <a:ln/>
        </p:spPr>
      </p:sp>
      <p:sp>
        <p:nvSpPr>
          <p:cNvPr id="125956"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5639425-2C7F-420F-8D50-DD0F6976D8A0}" type="slidenum">
              <a:rPr lang="en-GB"/>
              <a:pPr/>
              <a:t>14</a:t>
            </a:fld>
            <a:endParaRPr lang="en-GB" dirty="0"/>
          </a:p>
        </p:txBody>
      </p:sp>
      <p:sp>
        <p:nvSpPr>
          <p:cNvPr id="128002" name="Rectangle 7"/>
          <p:cNvSpPr txBox="1">
            <a:spLocks noGrp="1" noChangeArrowheads="1"/>
          </p:cNvSpPr>
          <p:nvPr/>
        </p:nvSpPr>
        <p:spPr bwMode="auto">
          <a:xfrm>
            <a:off x="3883852" y="9447764"/>
            <a:ext cx="2972547" cy="497920"/>
          </a:xfrm>
          <a:prstGeom prst="rect">
            <a:avLst/>
          </a:prstGeom>
          <a:noFill/>
          <a:ln w="9525">
            <a:noFill/>
            <a:miter lim="800000"/>
            <a:headEnd/>
            <a:tailEnd/>
          </a:ln>
        </p:spPr>
        <p:txBody>
          <a:bodyPr lIns="91879" tIns="45939" rIns="91879" bIns="45939" anchor="b"/>
          <a:lstStyle/>
          <a:p>
            <a:pPr algn="r" eaLnBrk="0" hangingPunct="0"/>
            <a:fld id="{B110F2CD-BCEC-41CB-B738-F23D7F8B8396}" type="slidenum">
              <a:rPr lang="en-US" sz="1200">
                <a:latin typeface="Times New Roman" pitchFamily="18" charset="0"/>
              </a:rPr>
              <a:pPr algn="r" eaLnBrk="0" hangingPunct="0"/>
              <a:t>14</a:t>
            </a:fld>
            <a:endParaRPr lang="en-US" sz="1200" dirty="0">
              <a:latin typeface="Times New Roman" pitchFamily="18" charset="0"/>
            </a:endParaRPr>
          </a:p>
        </p:txBody>
      </p:sp>
      <p:sp>
        <p:nvSpPr>
          <p:cNvPr id="128003" name="Rectangle 2"/>
          <p:cNvSpPr>
            <a:spLocks noGrp="1" noRot="1" noChangeAspect="1" noChangeArrowheads="1" noTextEdit="1"/>
          </p:cNvSpPr>
          <p:nvPr>
            <p:ph type="sldImg"/>
          </p:nvPr>
        </p:nvSpPr>
        <p:spPr>
          <a:xfrm>
            <a:off x="941388" y="746125"/>
            <a:ext cx="4975225" cy="3730625"/>
          </a:xfrm>
          <a:ln/>
        </p:spPr>
      </p:sp>
      <p:sp>
        <p:nvSpPr>
          <p:cNvPr id="128004"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15</a:t>
            </a:fld>
            <a:endParaRPr lang="en-GB" dirty="0"/>
          </a:p>
        </p:txBody>
      </p:sp>
    </p:spTree>
    <p:extLst>
      <p:ext uri="{BB962C8B-B14F-4D97-AF65-F5344CB8AC3E}">
        <p14:creationId xmlns:p14="http://schemas.microsoft.com/office/powerpoint/2010/main" val="3241788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16</a:t>
            </a:fld>
            <a:endParaRPr lang="en-GB" dirty="0"/>
          </a:p>
        </p:txBody>
      </p:sp>
    </p:spTree>
    <p:extLst>
      <p:ext uri="{BB962C8B-B14F-4D97-AF65-F5344CB8AC3E}">
        <p14:creationId xmlns:p14="http://schemas.microsoft.com/office/powerpoint/2010/main" val="3068402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17</a:t>
            </a:fld>
            <a:endParaRPr lang="en-GB" dirty="0"/>
          </a:p>
        </p:txBody>
      </p:sp>
    </p:spTree>
    <p:extLst>
      <p:ext uri="{BB962C8B-B14F-4D97-AF65-F5344CB8AC3E}">
        <p14:creationId xmlns:p14="http://schemas.microsoft.com/office/powerpoint/2010/main" val="1779868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18</a:t>
            </a:fld>
            <a:endParaRPr lang="en-GB" dirty="0"/>
          </a:p>
        </p:txBody>
      </p:sp>
    </p:spTree>
    <p:extLst>
      <p:ext uri="{BB962C8B-B14F-4D97-AF65-F5344CB8AC3E}">
        <p14:creationId xmlns:p14="http://schemas.microsoft.com/office/powerpoint/2010/main" val="8553746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19</a:t>
            </a:fld>
            <a:endParaRPr lang="en-GB" dirty="0"/>
          </a:p>
        </p:txBody>
      </p:sp>
    </p:spTree>
    <p:extLst>
      <p:ext uri="{BB962C8B-B14F-4D97-AF65-F5344CB8AC3E}">
        <p14:creationId xmlns:p14="http://schemas.microsoft.com/office/powerpoint/2010/main" val="311885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6FFA77-2603-4BF2-B617-D6727CFE7559}" type="slidenum">
              <a:rPr lang="en-GB"/>
              <a:pPr/>
              <a:t>2</a:t>
            </a:fld>
            <a:endParaRPr lang="en-GB" dirty="0"/>
          </a:p>
        </p:txBody>
      </p:sp>
      <p:sp>
        <p:nvSpPr>
          <p:cNvPr id="76802" name="Rectangle 2"/>
          <p:cNvSpPr>
            <a:spLocks noGrp="1" noRot="1" noChangeAspect="1" noChangeArrowheads="1" noTextEdit="1"/>
          </p:cNvSpPr>
          <p:nvPr>
            <p:ph type="sldImg"/>
          </p:nvPr>
        </p:nvSpPr>
        <p:spPr>
          <a:xfrm>
            <a:off x="941388" y="746125"/>
            <a:ext cx="4975225" cy="3730625"/>
          </a:xfrm>
          <a:ln/>
        </p:spPr>
      </p:sp>
      <p:sp>
        <p:nvSpPr>
          <p:cNvPr id="76803"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3D87AE-1D08-4F3B-AEFC-ECB119E447D7}" type="slidenum">
              <a:rPr lang="en-GB"/>
              <a:pPr/>
              <a:t>20</a:t>
            </a:fld>
            <a:endParaRPr lang="en-GB" dirty="0"/>
          </a:p>
        </p:txBody>
      </p:sp>
      <p:sp>
        <p:nvSpPr>
          <p:cNvPr id="144386" name="Rectangle 2"/>
          <p:cNvSpPr>
            <a:spLocks noGrp="1" noRot="1" noChangeAspect="1" noChangeArrowheads="1" noTextEdit="1"/>
          </p:cNvSpPr>
          <p:nvPr>
            <p:ph type="sldImg"/>
          </p:nvPr>
        </p:nvSpPr>
        <p:spPr>
          <a:xfrm>
            <a:off x="941388" y="746125"/>
            <a:ext cx="4975225" cy="3730625"/>
          </a:xfrm>
          <a:ln/>
        </p:spPr>
      </p:sp>
      <p:sp>
        <p:nvSpPr>
          <p:cNvPr id="1443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07EB94D-64EB-4FF8-8014-962FED8F9A9B}" type="slidenum">
              <a:rPr lang="en-GB"/>
              <a:pPr/>
              <a:t>21</a:t>
            </a:fld>
            <a:endParaRPr lang="en-GB" dirty="0"/>
          </a:p>
        </p:txBody>
      </p:sp>
      <p:sp>
        <p:nvSpPr>
          <p:cNvPr id="175106" name="Rectangle 7"/>
          <p:cNvSpPr txBox="1">
            <a:spLocks noGrp="1" noChangeArrowheads="1"/>
          </p:cNvSpPr>
          <p:nvPr/>
        </p:nvSpPr>
        <p:spPr bwMode="auto">
          <a:xfrm>
            <a:off x="3883852" y="9447764"/>
            <a:ext cx="2972547" cy="497920"/>
          </a:xfrm>
          <a:prstGeom prst="rect">
            <a:avLst/>
          </a:prstGeom>
          <a:noFill/>
          <a:ln w="9525">
            <a:noFill/>
            <a:miter lim="800000"/>
            <a:headEnd/>
            <a:tailEnd/>
          </a:ln>
        </p:spPr>
        <p:txBody>
          <a:bodyPr lIns="91879" tIns="45939" rIns="91879" bIns="45939" anchor="b"/>
          <a:lstStyle/>
          <a:p>
            <a:pPr algn="r"/>
            <a:fld id="{BBEC5CF6-0E68-48D5-AE1A-BE6B078EF72D}" type="slidenum">
              <a:rPr lang="en-US" sz="1200"/>
              <a:pPr algn="r"/>
              <a:t>21</a:t>
            </a:fld>
            <a:endParaRPr lang="en-US" sz="1200" dirty="0"/>
          </a:p>
        </p:txBody>
      </p:sp>
      <p:sp>
        <p:nvSpPr>
          <p:cNvPr id="175107" name="Rectangle 2"/>
          <p:cNvSpPr>
            <a:spLocks noGrp="1" noRot="1" noChangeAspect="1" noChangeArrowheads="1" noTextEdit="1"/>
          </p:cNvSpPr>
          <p:nvPr>
            <p:ph type="sldImg"/>
          </p:nvPr>
        </p:nvSpPr>
        <p:spPr>
          <a:xfrm>
            <a:off x="941388" y="746125"/>
            <a:ext cx="4975225" cy="3730625"/>
          </a:xfrm>
          <a:ln/>
        </p:spPr>
      </p:sp>
      <p:sp>
        <p:nvSpPr>
          <p:cNvPr id="175108"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B5BE4C-607F-4F27-B6CE-69FF6DE208FC}" type="slidenum">
              <a:rPr lang="en-GB"/>
              <a:pPr/>
              <a:t>22</a:t>
            </a:fld>
            <a:endParaRPr lang="en-GB" dirty="0"/>
          </a:p>
        </p:txBody>
      </p:sp>
      <p:sp>
        <p:nvSpPr>
          <p:cNvPr id="75778" name="Rectangle 2"/>
          <p:cNvSpPr>
            <a:spLocks noGrp="1" noRot="1" noChangeAspect="1" noChangeArrowheads="1" noTextEdit="1"/>
          </p:cNvSpPr>
          <p:nvPr>
            <p:ph type="sldImg"/>
          </p:nvPr>
        </p:nvSpPr>
        <p:spPr>
          <a:xfrm>
            <a:off x="942975" y="746125"/>
            <a:ext cx="4972050" cy="3729038"/>
          </a:xfrm>
          <a:ln/>
        </p:spPr>
      </p:sp>
      <p:sp>
        <p:nvSpPr>
          <p:cNvPr id="7577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23</a:t>
            </a:fld>
            <a:endParaRPr lang="en-GB" dirty="0"/>
          </a:p>
        </p:txBody>
      </p:sp>
    </p:spTree>
    <p:extLst>
      <p:ext uri="{BB962C8B-B14F-4D97-AF65-F5344CB8AC3E}">
        <p14:creationId xmlns:p14="http://schemas.microsoft.com/office/powerpoint/2010/main" val="36962923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24</a:t>
            </a:fld>
            <a:endParaRPr lang="en-GB" dirty="0"/>
          </a:p>
        </p:txBody>
      </p:sp>
    </p:spTree>
    <p:extLst>
      <p:ext uri="{BB962C8B-B14F-4D97-AF65-F5344CB8AC3E}">
        <p14:creationId xmlns:p14="http://schemas.microsoft.com/office/powerpoint/2010/main" val="28646808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25</a:t>
            </a:fld>
            <a:endParaRPr lang="en-GB" dirty="0"/>
          </a:p>
        </p:txBody>
      </p:sp>
    </p:spTree>
    <p:extLst>
      <p:ext uri="{BB962C8B-B14F-4D97-AF65-F5344CB8AC3E}">
        <p14:creationId xmlns:p14="http://schemas.microsoft.com/office/powerpoint/2010/main" val="36905773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26</a:t>
            </a:fld>
            <a:endParaRPr lang="en-GB" dirty="0"/>
          </a:p>
        </p:txBody>
      </p:sp>
    </p:spTree>
    <p:extLst>
      <p:ext uri="{BB962C8B-B14F-4D97-AF65-F5344CB8AC3E}">
        <p14:creationId xmlns:p14="http://schemas.microsoft.com/office/powerpoint/2010/main" val="15639660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27</a:t>
            </a:fld>
            <a:endParaRPr lang="en-GB" dirty="0"/>
          </a:p>
        </p:txBody>
      </p:sp>
    </p:spTree>
    <p:extLst>
      <p:ext uri="{BB962C8B-B14F-4D97-AF65-F5344CB8AC3E}">
        <p14:creationId xmlns:p14="http://schemas.microsoft.com/office/powerpoint/2010/main" val="1241449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41388" y="746125"/>
            <a:ext cx="4975225" cy="37306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63446F7-390A-4BFC-991B-7BBA722A517B}" type="slidenum">
              <a:rPr lang="en-GB" smtClean="0"/>
              <a:pPr/>
              <a:t>28</a:t>
            </a:fld>
            <a:endParaRPr lang="en-GB" dirty="0"/>
          </a:p>
        </p:txBody>
      </p:sp>
    </p:spTree>
    <p:extLst>
      <p:ext uri="{BB962C8B-B14F-4D97-AF65-F5344CB8AC3E}">
        <p14:creationId xmlns:p14="http://schemas.microsoft.com/office/powerpoint/2010/main" val="27983092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29</a:t>
            </a:fld>
            <a:endParaRPr lang="en-GB" dirty="0"/>
          </a:p>
        </p:txBody>
      </p:sp>
    </p:spTree>
    <p:extLst>
      <p:ext uri="{BB962C8B-B14F-4D97-AF65-F5344CB8AC3E}">
        <p14:creationId xmlns:p14="http://schemas.microsoft.com/office/powerpoint/2010/main" val="4255922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a:t>
            </a:fld>
            <a:endParaRPr lang="en-GB" dirty="0"/>
          </a:p>
        </p:txBody>
      </p:sp>
    </p:spTree>
    <p:extLst>
      <p:ext uri="{BB962C8B-B14F-4D97-AF65-F5344CB8AC3E}">
        <p14:creationId xmlns:p14="http://schemas.microsoft.com/office/powerpoint/2010/main" val="10480899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30</a:t>
            </a:fld>
            <a:endParaRPr lang="en-GB" dirty="0"/>
          </a:p>
        </p:txBody>
      </p:sp>
    </p:spTree>
    <p:extLst>
      <p:ext uri="{BB962C8B-B14F-4D97-AF65-F5344CB8AC3E}">
        <p14:creationId xmlns:p14="http://schemas.microsoft.com/office/powerpoint/2010/main" val="12923489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31</a:t>
            </a:fld>
            <a:endParaRPr lang="en-GB" dirty="0"/>
          </a:p>
        </p:txBody>
      </p:sp>
    </p:spTree>
    <p:extLst>
      <p:ext uri="{BB962C8B-B14F-4D97-AF65-F5344CB8AC3E}">
        <p14:creationId xmlns:p14="http://schemas.microsoft.com/office/powerpoint/2010/main" val="36711227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32</a:t>
            </a:fld>
            <a:endParaRPr lang="en-GB" dirty="0"/>
          </a:p>
        </p:txBody>
      </p:sp>
    </p:spTree>
    <p:extLst>
      <p:ext uri="{BB962C8B-B14F-4D97-AF65-F5344CB8AC3E}">
        <p14:creationId xmlns:p14="http://schemas.microsoft.com/office/powerpoint/2010/main" val="23548858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33</a:t>
            </a:fld>
            <a:endParaRPr lang="en-GB" dirty="0"/>
          </a:p>
        </p:txBody>
      </p:sp>
    </p:spTree>
    <p:extLst>
      <p:ext uri="{BB962C8B-B14F-4D97-AF65-F5344CB8AC3E}">
        <p14:creationId xmlns:p14="http://schemas.microsoft.com/office/powerpoint/2010/main" val="36804109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34</a:t>
            </a:fld>
            <a:endParaRPr lang="en-GB" dirty="0"/>
          </a:p>
        </p:txBody>
      </p:sp>
    </p:spTree>
    <p:extLst>
      <p:ext uri="{BB962C8B-B14F-4D97-AF65-F5344CB8AC3E}">
        <p14:creationId xmlns:p14="http://schemas.microsoft.com/office/powerpoint/2010/main" val="6506762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35</a:t>
            </a:fld>
            <a:endParaRPr lang="en-GB" dirty="0"/>
          </a:p>
        </p:txBody>
      </p:sp>
    </p:spTree>
    <p:extLst>
      <p:ext uri="{BB962C8B-B14F-4D97-AF65-F5344CB8AC3E}">
        <p14:creationId xmlns:p14="http://schemas.microsoft.com/office/powerpoint/2010/main" val="30118477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36</a:t>
            </a:fld>
            <a:endParaRPr lang="en-GB" dirty="0"/>
          </a:p>
        </p:txBody>
      </p:sp>
    </p:spTree>
    <p:extLst>
      <p:ext uri="{BB962C8B-B14F-4D97-AF65-F5344CB8AC3E}">
        <p14:creationId xmlns:p14="http://schemas.microsoft.com/office/powerpoint/2010/main" val="33574971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37</a:t>
            </a:fld>
            <a:endParaRPr lang="en-GB" dirty="0"/>
          </a:p>
        </p:txBody>
      </p:sp>
    </p:spTree>
    <p:extLst>
      <p:ext uri="{BB962C8B-B14F-4D97-AF65-F5344CB8AC3E}">
        <p14:creationId xmlns:p14="http://schemas.microsoft.com/office/powerpoint/2010/main" val="8687206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38</a:t>
            </a:fld>
            <a:endParaRPr lang="en-GB" dirty="0"/>
          </a:p>
        </p:txBody>
      </p:sp>
    </p:spTree>
    <p:extLst>
      <p:ext uri="{BB962C8B-B14F-4D97-AF65-F5344CB8AC3E}">
        <p14:creationId xmlns:p14="http://schemas.microsoft.com/office/powerpoint/2010/main" val="26987580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39</a:t>
            </a:fld>
            <a:endParaRPr lang="en-GB" dirty="0"/>
          </a:p>
        </p:txBody>
      </p:sp>
    </p:spTree>
    <p:extLst>
      <p:ext uri="{BB962C8B-B14F-4D97-AF65-F5344CB8AC3E}">
        <p14:creationId xmlns:p14="http://schemas.microsoft.com/office/powerpoint/2010/main" val="3277506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a:t>
            </a:fld>
            <a:endParaRPr lang="en-GB" dirty="0"/>
          </a:p>
        </p:txBody>
      </p:sp>
    </p:spTree>
    <p:extLst>
      <p:ext uri="{BB962C8B-B14F-4D97-AF65-F5344CB8AC3E}">
        <p14:creationId xmlns:p14="http://schemas.microsoft.com/office/powerpoint/2010/main" val="11573778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40</a:t>
            </a:fld>
            <a:endParaRPr lang="en-GB" dirty="0"/>
          </a:p>
        </p:txBody>
      </p:sp>
    </p:spTree>
    <p:extLst>
      <p:ext uri="{BB962C8B-B14F-4D97-AF65-F5344CB8AC3E}">
        <p14:creationId xmlns:p14="http://schemas.microsoft.com/office/powerpoint/2010/main" val="14940923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41</a:t>
            </a:fld>
            <a:endParaRPr lang="en-GB" dirty="0"/>
          </a:p>
        </p:txBody>
      </p:sp>
    </p:spTree>
    <p:extLst>
      <p:ext uri="{BB962C8B-B14F-4D97-AF65-F5344CB8AC3E}">
        <p14:creationId xmlns:p14="http://schemas.microsoft.com/office/powerpoint/2010/main" val="16946359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42</a:t>
            </a:fld>
            <a:endParaRPr lang="en-GB" dirty="0"/>
          </a:p>
        </p:txBody>
      </p:sp>
    </p:spTree>
    <p:extLst>
      <p:ext uri="{BB962C8B-B14F-4D97-AF65-F5344CB8AC3E}">
        <p14:creationId xmlns:p14="http://schemas.microsoft.com/office/powerpoint/2010/main" val="8213416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43</a:t>
            </a:fld>
            <a:endParaRPr lang="en-GB" dirty="0"/>
          </a:p>
        </p:txBody>
      </p:sp>
    </p:spTree>
    <p:extLst>
      <p:ext uri="{BB962C8B-B14F-4D97-AF65-F5344CB8AC3E}">
        <p14:creationId xmlns:p14="http://schemas.microsoft.com/office/powerpoint/2010/main" val="37863539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63446F7-390A-4BFC-991B-7BBA722A517B}" type="slidenum">
              <a:rPr lang="en-GB" smtClean="0"/>
              <a:pPr/>
              <a:t>44</a:t>
            </a:fld>
            <a:endParaRPr lang="en-GB" dirty="0"/>
          </a:p>
        </p:txBody>
      </p:sp>
    </p:spTree>
    <p:extLst>
      <p:ext uri="{BB962C8B-B14F-4D97-AF65-F5344CB8AC3E}">
        <p14:creationId xmlns:p14="http://schemas.microsoft.com/office/powerpoint/2010/main" val="32668702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45</a:t>
            </a:fld>
            <a:endParaRPr lang="en-GB" dirty="0"/>
          </a:p>
        </p:txBody>
      </p:sp>
    </p:spTree>
    <p:extLst>
      <p:ext uri="{BB962C8B-B14F-4D97-AF65-F5344CB8AC3E}">
        <p14:creationId xmlns:p14="http://schemas.microsoft.com/office/powerpoint/2010/main" val="12843039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46</a:t>
            </a:fld>
            <a:endParaRPr lang="en-GB" dirty="0"/>
          </a:p>
        </p:txBody>
      </p:sp>
    </p:spTree>
    <p:extLst>
      <p:ext uri="{BB962C8B-B14F-4D97-AF65-F5344CB8AC3E}">
        <p14:creationId xmlns:p14="http://schemas.microsoft.com/office/powerpoint/2010/main" val="118634063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47</a:t>
            </a:fld>
            <a:endParaRPr lang="en-GB" dirty="0"/>
          </a:p>
        </p:txBody>
      </p:sp>
    </p:spTree>
    <p:extLst>
      <p:ext uri="{BB962C8B-B14F-4D97-AF65-F5344CB8AC3E}">
        <p14:creationId xmlns:p14="http://schemas.microsoft.com/office/powerpoint/2010/main" val="36816262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48</a:t>
            </a:fld>
            <a:endParaRPr lang="en-GB" dirty="0"/>
          </a:p>
        </p:txBody>
      </p:sp>
    </p:spTree>
    <p:extLst>
      <p:ext uri="{BB962C8B-B14F-4D97-AF65-F5344CB8AC3E}">
        <p14:creationId xmlns:p14="http://schemas.microsoft.com/office/powerpoint/2010/main" val="103638081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49</a:t>
            </a:fld>
            <a:endParaRPr lang="en-GB" dirty="0"/>
          </a:p>
        </p:txBody>
      </p:sp>
    </p:spTree>
    <p:extLst>
      <p:ext uri="{BB962C8B-B14F-4D97-AF65-F5344CB8AC3E}">
        <p14:creationId xmlns:p14="http://schemas.microsoft.com/office/powerpoint/2010/main" val="4275318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5</a:t>
            </a:fld>
            <a:endParaRPr lang="en-GB" dirty="0"/>
          </a:p>
        </p:txBody>
      </p:sp>
    </p:spTree>
    <p:extLst>
      <p:ext uri="{BB962C8B-B14F-4D97-AF65-F5344CB8AC3E}">
        <p14:creationId xmlns:p14="http://schemas.microsoft.com/office/powerpoint/2010/main" val="16426906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50</a:t>
            </a:fld>
            <a:endParaRPr lang="en-GB" dirty="0"/>
          </a:p>
        </p:txBody>
      </p:sp>
    </p:spTree>
    <p:extLst>
      <p:ext uri="{BB962C8B-B14F-4D97-AF65-F5344CB8AC3E}">
        <p14:creationId xmlns:p14="http://schemas.microsoft.com/office/powerpoint/2010/main" val="331738961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51</a:t>
            </a:fld>
            <a:endParaRPr lang="en-GB" dirty="0"/>
          </a:p>
        </p:txBody>
      </p:sp>
    </p:spTree>
    <p:extLst>
      <p:ext uri="{BB962C8B-B14F-4D97-AF65-F5344CB8AC3E}">
        <p14:creationId xmlns:p14="http://schemas.microsoft.com/office/powerpoint/2010/main" val="89184766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52</a:t>
            </a:fld>
            <a:endParaRPr lang="en-GB" dirty="0"/>
          </a:p>
        </p:txBody>
      </p:sp>
    </p:spTree>
    <p:extLst>
      <p:ext uri="{BB962C8B-B14F-4D97-AF65-F5344CB8AC3E}">
        <p14:creationId xmlns:p14="http://schemas.microsoft.com/office/powerpoint/2010/main" val="83789291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53</a:t>
            </a:fld>
            <a:endParaRPr lang="en-GB" dirty="0"/>
          </a:p>
        </p:txBody>
      </p:sp>
    </p:spTree>
    <p:extLst>
      <p:ext uri="{BB962C8B-B14F-4D97-AF65-F5344CB8AC3E}">
        <p14:creationId xmlns:p14="http://schemas.microsoft.com/office/powerpoint/2010/main" val="123119065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54</a:t>
            </a:fld>
            <a:endParaRPr lang="en-GB" dirty="0"/>
          </a:p>
        </p:txBody>
      </p:sp>
    </p:spTree>
    <p:extLst>
      <p:ext uri="{BB962C8B-B14F-4D97-AF65-F5344CB8AC3E}">
        <p14:creationId xmlns:p14="http://schemas.microsoft.com/office/powerpoint/2010/main" val="207189212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5C1EDA-F08D-4FB1-9823-0AAFA0A0D22C}" type="slidenum">
              <a:rPr lang="en-GB"/>
              <a:pPr/>
              <a:t>55</a:t>
            </a:fld>
            <a:endParaRPr lang="en-GB" dirty="0"/>
          </a:p>
        </p:txBody>
      </p:sp>
      <p:sp>
        <p:nvSpPr>
          <p:cNvPr id="91138" name="Rectangle 2"/>
          <p:cNvSpPr>
            <a:spLocks noGrp="1" noRot="1" noChangeAspect="1" noChangeArrowheads="1" noTextEdit="1"/>
          </p:cNvSpPr>
          <p:nvPr>
            <p:ph type="sldImg"/>
          </p:nvPr>
        </p:nvSpPr>
        <p:spPr>
          <a:xfrm>
            <a:off x="941388" y="746125"/>
            <a:ext cx="4975225" cy="3730625"/>
          </a:xfrm>
          <a:ln/>
        </p:spPr>
      </p:sp>
      <p:sp>
        <p:nvSpPr>
          <p:cNvPr id="91139" name="Rectangle 3"/>
          <p:cNvSpPr>
            <a:spLocks noGrp="1" noChangeArrowheads="1"/>
          </p:cNvSpPr>
          <p:nvPr>
            <p:ph type="body" idx="1"/>
          </p:nvPr>
        </p:nvSpPr>
        <p:spPr/>
        <p:txBody>
          <a:bodyPr/>
          <a:lstStyle/>
          <a:p>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63446F7-390A-4BFC-991B-7BBA722A517B}" type="slidenum">
              <a:rPr lang="en-GB" smtClean="0"/>
              <a:pPr/>
              <a:t>6</a:t>
            </a:fld>
            <a:endParaRPr lang="en-GB" dirty="0"/>
          </a:p>
        </p:txBody>
      </p:sp>
    </p:spTree>
    <p:extLst>
      <p:ext uri="{BB962C8B-B14F-4D97-AF65-F5344CB8AC3E}">
        <p14:creationId xmlns:p14="http://schemas.microsoft.com/office/powerpoint/2010/main" val="4288934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431E0F-6F6C-43AC-A8A9-249A6900C288}" type="slidenum">
              <a:rPr lang="en-GB"/>
              <a:pPr/>
              <a:t>7</a:t>
            </a:fld>
            <a:endParaRPr lang="en-GB" dirty="0"/>
          </a:p>
        </p:txBody>
      </p:sp>
      <p:sp>
        <p:nvSpPr>
          <p:cNvPr id="78850" name="Rectangle 2"/>
          <p:cNvSpPr>
            <a:spLocks noGrp="1" noRot="1" noChangeAspect="1" noChangeArrowheads="1" noTextEdit="1"/>
          </p:cNvSpPr>
          <p:nvPr>
            <p:ph type="sldImg"/>
          </p:nvPr>
        </p:nvSpPr>
        <p:spPr>
          <a:xfrm>
            <a:off x="941388" y="746125"/>
            <a:ext cx="4975225" cy="3730625"/>
          </a:xfrm>
          <a:ln/>
        </p:spPr>
      </p:sp>
      <p:sp>
        <p:nvSpPr>
          <p:cNvPr id="78851" name="Rectangle 3"/>
          <p:cNvSpPr>
            <a:spLocks noGrp="1" noChangeArrowheads="1"/>
          </p:cNvSpPr>
          <p:nvPr>
            <p:ph type="body" idx="1"/>
          </p:nvPr>
        </p:nvSpPr>
        <p:spPr/>
        <p:txBody>
          <a:bodyPr/>
          <a:lstStyle/>
          <a:p>
            <a:endParaRPr lang="en-GB" dirty="0"/>
          </a:p>
          <a:p>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1F3F34-3AE6-4E3C-B8BC-CA1C3B973CB6}" type="slidenum">
              <a:rPr lang="en-GB"/>
              <a:pPr/>
              <a:t>8</a:t>
            </a:fld>
            <a:endParaRPr lang="en-GB" dirty="0"/>
          </a:p>
        </p:txBody>
      </p:sp>
      <p:sp>
        <p:nvSpPr>
          <p:cNvPr id="81922" name="Rectangle 2"/>
          <p:cNvSpPr>
            <a:spLocks noGrp="1" noRot="1" noChangeAspect="1" noChangeArrowheads="1" noTextEdit="1"/>
          </p:cNvSpPr>
          <p:nvPr>
            <p:ph type="sldImg"/>
          </p:nvPr>
        </p:nvSpPr>
        <p:spPr>
          <a:xfrm>
            <a:off x="941388" y="746125"/>
            <a:ext cx="4975225" cy="3730625"/>
          </a:xfrm>
          <a:ln/>
        </p:spPr>
      </p:sp>
      <p:sp>
        <p:nvSpPr>
          <p:cNvPr id="81923" name="Rectangle 3"/>
          <p:cNvSpPr>
            <a:spLocks noGrp="1" noChangeArrowheads="1"/>
          </p:cNvSpPr>
          <p:nvPr>
            <p:ph type="body" idx="1"/>
          </p:nvPr>
        </p:nvSpPr>
        <p:spPr/>
        <p:txBody>
          <a:bodyPr/>
          <a:lstStyle/>
          <a:p>
            <a:r>
              <a:rPr lang="en-GB" dirty="0" smtClean="0"/>
              <a:t>The</a:t>
            </a:r>
            <a:r>
              <a:rPr lang="en-GB" baseline="0" dirty="0" smtClean="0"/>
              <a:t> overall p</a:t>
            </a:r>
            <a:r>
              <a:rPr lang="en-GB" dirty="0" smtClean="0"/>
              <a:t>rimary aim</a:t>
            </a:r>
            <a:r>
              <a:rPr lang="en-GB" baseline="0" dirty="0" smtClean="0"/>
              <a:t> of Birthplace is to compare o</a:t>
            </a:r>
            <a:r>
              <a:rPr lang="en-GB" dirty="0" smtClean="0"/>
              <a:t>utcomes </a:t>
            </a:r>
            <a:r>
              <a:rPr lang="en-GB" dirty="0"/>
              <a:t>include safety, cost-effectiveness and women’s experiences</a:t>
            </a:r>
            <a:endParaRPr lang="en-US" dirty="0"/>
          </a:p>
          <a:p>
            <a:endParaRPr lang="en-GB" dirty="0"/>
          </a:p>
          <a:p>
            <a:r>
              <a:rPr lang="en-GB" dirty="0"/>
              <a:t>Go on to talk about each of the component studies to illustrate the different ways in which Birthplace is addressing this aim.</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49EB65F-BEDF-4E57-B3A9-EC95A54D7CCE}" type="slidenum">
              <a:rPr lang="en-GB"/>
              <a:pPr/>
              <a:t>9</a:t>
            </a:fld>
            <a:endParaRPr lang="en-GB" dirty="0"/>
          </a:p>
        </p:txBody>
      </p:sp>
      <p:sp>
        <p:nvSpPr>
          <p:cNvPr id="139266" name="Rectangle 7"/>
          <p:cNvSpPr txBox="1">
            <a:spLocks noGrp="1" noChangeArrowheads="1"/>
          </p:cNvSpPr>
          <p:nvPr/>
        </p:nvSpPr>
        <p:spPr bwMode="auto">
          <a:xfrm>
            <a:off x="3883852" y="9447764"/>
            <a:ext cx="2972547" cy="497920"/>
          </a:xfrm>
          <a:prstGeom prst="rect">
            <a:avLst/>
          </a:prstGeom>
          <a:noFill/>
          <a:ln w="9525">
            <a:noFill/>
            <a:miter lim="800000"/>
            <a:headEnd/>
            <a:tailEnd/>
          </a:ln>
        </p:spPr>
        <p:txBody>
          <a:bodyPr lIns="91879" tIns="45939" rIns="91879" bIns="45939" anchor="b"/>
          <a:lstStyle/>
          <a:p>
            <a:pPr algn="r" eaLnBrk="0" hangingPunct="0"/>
            <a:fld id="{826B759C-7264-4805-BAE2-CBC081AD5C4E}" type="slidenum">
              <a:rPr lang="en-US" sz="1200">
                <a:latin typeface="Times New Roman" pitchFamily="18" charset="0"/>
              </a:rPr>
              <a:pPr algn="r" eaLnBrk="0" hangingPunct="0"/>
              <a:t>9</a:t>
            </a:fld>
            <a:endParaRPr lang="en-US" sz="1200" dirty="0">
              <a:latin typeface="Times New Roman" pitchFamily="18" charset="0"/>
            </a:endParaRPr>
          </a:p>
        </p:txBody>
      </p:sp>
      <p:sp>
        <p:nvSpPr>
          <p:cNvPr id="139267" name="Rectangle 2"/>
          <p:cNvSpPr>
            <a:spLocks noGrp="1" noRot="1" noChangeAspect="1" noChangeArrowheads="1" noTextEdit="1"/>
          </p:cNvSpPr>
          <p:nvPr>
            <p:ph type="sldImg"/>
          </p:nvPr>
        </p:nvSpPr>
        <p:spPr>
          <a:xfrm>
            <a:off x="941388" y="746125"/>
            <a:ext cx="4975225" cy="3730625"/>
          </a:xfrm>
          <a:ln/>
        </p:spPr>
      </p:sp>
      <p:sp>
        <p:nvSpPr>
          <p:cNvPr id="139268" name="Rectangle 3"/>
          <p:cNvSpPr>
            <a:spLocks noGrp="1" noChangeArrowheads="1"/>
          </p:cNvSpPr>
          <p:nvPr>
            <p:ph type="body" idx="1"/>
          </p:nvPr>
        </p:nvSpPr>
        <p:spPr/>
        <p:txBody>
          <a:bodyPr/>
          <a:lstStyle/>
          <a:p>
            <a:pPr>
              <a:lnSpc>
                <a:spcPct val="80000"/>
              </a:lnSpc>
            </a:pPr>
            <a:endParaRPr lang="en-GB" sz="800" dirty="0"/>
          </a:p>
          <a:p>
            <a:pPr>
              <a:lnSpc>
                <a:spcPct val="80000"/>
              </a:lnSpc>
            </a:pPr>
            <a:endParaRPr lang="en-GB" sz="8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0E46234-0B22-4B0B-9A15-0717003F5B83}"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E6D41BE-DAC4-44D6-B793-1297BFF16DE4}"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DA8A47B-43CE-464C-872E-C445027D7A21}"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AC6815C-612D-4B9E-AF50-429B793CDAE9}"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7C8040C-33DE-46B4-8B12-2EA711CEEFC3}"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56634B3C-9E9F-4E53-9AB3-09F7EB366EEE}"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46D05A28-41F5-4F40-ABCA-678F6C1C0E12}"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3079C1B4-4941-47D0-A9DC-E9234AF6158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42E20155-D42A-4835-8E95-619DE02E9BE0}"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3D8905D-225D-406B-8A13-A62C4B919F4D}"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E9D3B135-9236-4EFA-B74A-8A88BF325701}"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584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8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358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358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1E37632-C575-4BA9-9A11-C11FC8F3948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rtl="0" fontAlgn="base">
        <a:spcBef>
          <a:spcPct val="0"/>
        </a:spcBef>
        <a:spcAft>
          <a:spcPct val="0"/>
        </a:spcAft>
        <a:defRPr sz="4400">
          <a:solidFill>
            <a:srgbClr val="336699"/>
          </a:solidFill>
          <a:latin typeface="+mj-lt"/>
          <a:ea typeface="+mj-ea"/>
          <a:cs typeface="+mj-cs"/>
        </a:defRPr>
      </a:lvl1pPr>
      <a:lvl2pPr algn="ctr" rtl="0" fontAlgn="base">
        <a:spcBef>
          <a:spcPct val="0"/>
        </a:spcBef>
        <a:spcAft>
          <a:spcPct val="0"/>
        </a:spcAft>
        <a:defRPr sz="4400">
          <a:solidFill>
            <a:srgbClr val="336699"/>
          </a:solidFill>
          <a:latin typeface="Arial" charset="0"/>
        </a:defRPr>
      </a:lvl2pPr>
      <a:lvl3pPr algn="ctr" rtl="0" fontAlgn="base">
        <a:spcBef>
          <a:spcPct val="0"/>
        </a:spcBef>
        <a:spcAft>
          <a:spcPct val="0"/>
        </a:spcAft>
        <a:defRPr sz="4400">
          <a:solidFill>
            <a:srgbClr val="336699"/>
          </a:solidFill>
          <a:latin typeface="Arial" charset="0"/>
        </a:defRPr>
      </a:lvl3pPr>
      <a:lvl4pPr algn="ctr" rtl="0" fontAlgn="base">
        <a:spcBef>
          <a:spcPct val="0"/>
        </a:spcBef>
        <a:spcAft>
          <a:spcPct val="0"/>
        </a:spcAft>
        <a:defRPr sz="4400">
          <a:solidFill>
            <a:srgbClr val="336699"/>
          </a:solidFill>
          <a:latin typeface="Arial" charset="0"/>
        </a:defRPr>
      </a:lvl4pPr>
      <a:lvl5pPr algn="ctr" rtl="0" fontAlgn="base">
        <a:spcBef>
          <a:spcPct val="0"/>
        </a:spcBef>
        <a:spcAft>
          <a:spcPct val="0"/>
        </a:spcAft>
        <a:defRPr sz="4400">
          <a:solidFill>
            <a:srgbClr val="336699"/>
          </a:solidFill>
          <a:latin typeface="Arial" charset="0"/>
        </a:defRPr>
      </a:lvl5pPr>
      <a:lvl6pPr marL="457200" algn="ctr" rtl="0" fontAlgn="base">
        <a:spcBef>
          <a:spcPct val="0"/>
        </a:spcBef>
        <a:spcAft>
          <a:spcPct val="0"/>
        </a:spcAft>
        <a:defRPr sz="4400">
          <a:solidFill>
            <a:srgbClr val="336699"/>
          </a:solidFill>
          <a:latin typeface="Arial" charset="0"/>
        </a:defRPr>
      </a:lvl6pPr>
      <a:lvl7pPr marL="914400" algn="ctr" rtl="0" fontAlgn="base">
        <a:spcBef>
          <a:spcPct val="0"/>
        </a:spcBef>
        <a:spcAft>
          <a:spcPct val="0"/>
        </a:spcAft>
        <a:defRPr sz="4400">
          <a:solidFill>
            <a:srgbClr val="336699"/>
          </a:solidFill>
          <a:latin typeface="Arial" charset="0"/>
        </a:defRPr>
      </a:lvl7pPr>
      <a:lvl8pPr marL="1371600" algn="ctr" rtl="0" fontAlgn="base">
        <a:spcBef>
          <a:spcPct val="0"/>
        </a:spcBef>
        <a:spcAft>
          <a:spcPct val="0"/>
        </a:spcAft>
        <a:defRPr sz="4400">
          <a:solidFill>
            <a:srgbClr val="336699"/>
          </a:solidFill>
          <a:latin typeface="Arial" charset="0"/>
        </a:defRPr>
      </a:lvl8pPr>
      <a:lvl9pPr marL="1828800" algn="ctr" rtl="0" fontAlgn="base">
        <a:spcBef>
          <a:spcPct val="0"/>
        </a:spcBef>
        <a:spcAft>
          <a:spcPct val="0"/>
        </a:spcAft>
        <a:defRPr sz="4400">
          <a:solidFill>
            <a:srgbClr val="336699"/>
          </a:solidFill>
          <a:latin typeface="Arial" charset="0"/>
        </a:defRPr>
      </a:lvl9pPr>
    </p:titleStyle>
    <p:bodyStyle>
      <a:lvl1pPr marL="342900" indent="-342900" algn="l" rtl="0" fontAlgn="base">
        <a:spcBef>
          <a:spcPct val="20000"/>
        </a:spcBef>
        <a:spcAft>
          <a:spcPct val="0"/>
        </a:spcAft>
        <a:buChar char="•"/>
        <a:defRPr sz="3200">
          <a:solidFill>
            <a:srgbClr val="336699"/>
          </a:solidFill>
          <a:latin typeface="+mn-lt"/>
          <a:ea typeface="+mn-ea"/>
          <a:cs typeface="+mn-cs"/>
        </a:defRPr>
      </a:lvl1pPr>
      <a:lvl2pPr marL="742950" indent="-285750" algn="l" rtl="0" fontAlgn="base">
        <a:spcBef>
          <a:spcPct val="20000"/>
        </a:spcBef>
        <a:spcAft>
          <a:spcPct val="0"/>
        </a:spcAft>
        <a:buChar char="–"/>
        <a:defRPr sz="2800">
          <a:solidFill>
            <a:schemeClr val="hlink"/>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9.emf"/><Relationship Id="rId5" Type="http://schemas.openxmlformats.org/officeDocument/2006/relationships/package" Target="../embeddings/Microsoft_Word_Document2.docx"/><Relationship Id="rId4" Type="http://schemas.openxmlformats.org/officeDocument/2006/relationships/oleObject" Target="../embeddings/oleObject2.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9.emf"/><Relationship Id="rId5" Type="http://schemas.openxmlformats.org/officeDocument/2006/relationships/package" Target="../embeddings/Microsoft_Word_Document3.docx"/><Relationship Id="rId4"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15.emf"/><Relationship Id="rId5" Type="http://schemas.openxmlformats.org/officeDocument/2006/relationships/package" Target="../embeddings/Microsoft_Word_Document4.docx"/><Relationship Id="rId4" Type="http://schemas.openxmlformats.org/officeDocument/2006/relationships/oleObject" Target="../embeddings/oleObject4.bin"/></Relationships>
</file>

<file path=ppt/slides/_rels/slide4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npeu.ox.ac.uk/birthplace" TargetMode="External"/><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052513"/>
            <a:ext cx="7772400" cy="2547937"/>
          </a:xfrm>
        </p:spPr>
        <p:txBody>
          <a:bodyPr/>
          <a:lstStyle/>
          <a:p>
            <a:r>
              <a:rPr lang="en-GB" b="1" dirty="0"/>
              <a:t>The Birthplace </a:t>
            </a:r>
            <a:r>
              <a:rPr lang="en-GB" b="1" dirty="0" smtClean="0"/>
              <a:t>in England Research Programme</a:t>
            </a:r>
            <a:endParaRPr lang="en-US" b="1" dirty="0"/>
          </a:p>
        </p:txBody>
      </p:sp>
      <p:sp>
        <p:nvSpPr>
          <p:cNvPr id="2051" name="Rectangle 3"/>
          <p:cNvSpPr>
            <a:spLocks noGrp="1" noChangeArrowheads="1"/>
          </p:cNvSpPr>
          <p:nvPr>
            <p:ph type="subTitle" idx="1"/>
          </p:nvPr>
        </p:nvSpPr>
        <p:spPr>
          <a:xfrm>
            <a:off x="900113" y="3141663"/>
            <a:ext cx="7272337" cy="2951162"/>
          </a:xfrm>
        </p:spPr>
        <p:txBody>
          <a:bodyPr/>
          <a:lstStyle/>
          <a:p>
            <a:pPr>
              <a:lnSpc>
                <a:spcPct val="80000"/>
              </a:lnSpc>
              <a:spcBef>
                <a:spcPct val="0"/>
              </a:spcBef>
            </a:pPr>
            <a:endParaRPr lang="en-GB" sz="2000" b="1" dirty="0" smtClean="0"/>
          </a:p>
          <a:p>
            <a:pPr>
              <a:lnSpc>
                <a:spcPct val="80000"/>
              </a:lnSpc>
              <a:spcBef>
                <a:spcPct val="0"/>
              </a:spcBef>
            </a:pPr>
            <a:endParaRPr lang="en-GB" sz="2000" b="1" dirty="0"/>
          </a:p>
          <a:p>
            <a:pPr>
              <a:lnSpc>
                <a:spcPct val="80000"/>
              </a:lnSpc>
              <a:spcBef>
                <a:spcPct val="0"/>
              </a:spcBef>
            </a:pPr>
            <a:endParaRPr lang="en-GB" sz="2000" b="1" dirty="0" smtClean="0"/>
          </a:p>
          <a:p>
            <a:pPr>
              <a:lnSpc>
                <a:spcPct val="80000"/>
              </a:lnSpc>
              <a:spcBef>
                <a:spcPct val="0"/>
              </a:spcBef>
            </a:pPr>
            <a:endParaRPr lang="en-GB" sz="2000" b="1" dirty="0" smtClean="0"/>
          </a:p>
          <a:p>
            <a:pPr>
              <a:lnSpc>
                <a:spcPct val="80000"/>
              </a:lnSpc>
              <a:spcBef>
                <a:spcPct val="0"/>
              </a:spcBef>
            </a:pPr>
            <a:endParaRPr lang="en-GB" sz="2000" b="1" dirty="0"/>
          </a:p>
          <a:p>
            <a:pPr>
              <a:lnSpc>
                <a:spcPct val="80000"/>
              </a:lnSpc>
              <a:spcBef>
                <a:spcPct val="0"/>
              </a:spcBef>
            </a:pPr>
            <a:r>
              <a:rPr lang="en-GB" sz="2000" b="1" dirty="0" smtClean="0"/>
              <a:t>Peter Brocklehurst</a:t>
            </a:r>
          </a:p>
          <a:p>
            <a:pPr>
              <a:lnSpc>
                <a:spcPct val="80000"/>
              </a:lnSpc>
              <a:spcBef>
                <a:spcPct val="0"/>
              </a:spcBef>
            </a:pPr>
            <a:r>
              <a:rPr lang="en-GB" sz="2000" b="1" dirty="0" smtClean="0"/>
              <a:t>on behalf of the Birthplace in England Research Programme Collaborative Group</a:t>
            </a:r>
            <a:endParaRPr lang="en-GB" sz="20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5 Marcador de número de diapositiva"/>
          <p:cNvSpPr txBox="1">
            <a:spLocks noGrp="1"/>
          </p:cNvSpPr>
          <p:nvPr/>
        </p:nvSpPr>
        <p:spPr bwMode="auto">
          <a:xfrm>
            <a:off x="6588125" y="6381750"/>
            <a:ext cx="2133600" cy="476250"/>
          </a:xfrm>
          <a:prstGeom prst="rect">
            <a:avLst/>
          </a:prstGeom>
          <a:noFill/>
          <a:ln w="9525">
            <a:noFill/>
            <a:miter lim="800000"/>
            <a:headEnd/>
            <a:tailEnd/>
          </a:ln>
        </p:spPr>
        <p:txBody>
          <a:bodyPr/>
          <a:lstStyle/>
          <a:p>
            <a:pPr algn="r"/>
            <a:endParaRPr lang="en-US" sz="1600" b="1" dirty="0">
              <a:solidFill>
                <a:srgbClr val="FF0000"/>
              </a:solidFill>
            </a:endParaRPr>
          </a:p>
        </p:txBody>
      </p:sp>
      <p:sp>
        <p:nvSpPr>
          <p:cNvPr id="109571" name="Rectangle 2"/>
          <p:cNvSpPr>
            <a:spLocks noGrp="1" noChangeArrowheads="1"/>
          </p:cNvSpPr>
          <p:nvPr>
            <p:ph type="title" idx="4294967295"/>
          </p:nvPr>
        </p:nvSpPr>
        <p:spPr>
          <a:xfrm>
            <a:off x="251520" y="980728"/>
            <a:ext cx="8642350" cy="1143000"/>
          </a:xfrm>
        </p:spPr>
        <p:txBody>
          <a:bodyPr/>
          <a:lstStyle/>
          <a:p>
            <a:pPr lvl="0"/>
            <a:r>
              <a:rPr lang="en-GB" sz="3600" b="1" dirty="0"/>
              <a:t>Mapping maternity care: the configuration of maternity care in England</a:t>
            </a:r>
            <a:br>
              <a:rPr lang="en-GB" sz="3600" b="1" dirty="0"/>
            </a:br>
            <a:endParaRPr lang="en-GB" sz="3600" b="1" dirty="0"/>
          </a:p>
        </p:txBody>
      </p:sp>
      <p:sp>
        <p:nvSpPr>
          <p:cNvPr id="109572" name="Rectangle 3"/>
          <p:cNvSpPr>
            <a:spLocks noGrp="1" noChangeArrowheads="1"/>
          </p:cNvSpPr>
          <p:nvPr>
            <p:ph type="body" idx="4294967295"/>
          </p:nvPr>
        </p:nvSpPr>
        <p:spPr>
          <a:xfrm>
            <a:off x="395288" y="2780928"/>
            <a:ext cx="8229600" cy="3373810"/>
          </a:xfrm>
        </p:spPr>
        <p:txBody>
          <a:bodyPr/>
          <a:lstStyle/>
          <a:p>
            <a:pPr>
              <a:buFontTx/>
              <a:buNone/>
            </a:pPr>
            <a:endParaRPr lang="en-GB" b="1" dirty="0"/>
          </a:p>
          <a:p>
            <a:pPr>
              <a:buFontTx/>
              <a:buNone/>
            </a:pPr>
            <a:r>
              <a:rPr lang="en-GB" b="1" dirty="0"/>
              <a:t>	</a:t>
            </a:r>
            <a:r>
              <a:rPr lang="en-GB" dirty="0" smtClean="0"/>
              <a:t>Two </a:t>
            </a:r>
            <a:r>
              <a:rPr lang="en-GB" dirty="0"/>
              <a:t>questionnaire surveys of trusts and units providing maternity healthcare in England in 2007 and </a:t>
            </a:r>
            <a:r>
              <a:rPr lang="en-GB" dirty="0" smtClean="0"/>
              <a:t>2010</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5 Marcador de número de diapositiva"/>
          <p:cNvSpPr txBox="1">
            <a:spLocks noGrp="1"/>
          </p:cNvSpPr>
          <p:nvPr/>
        </p:nvSpPr>
        <p:spPr bwMode="auto">
          <a:xfrm>
            <a:off x="6588125" y="6381750"/>
            <a:ext cx="2133600" cy="476250"/>
          </a:xfrm>
          <a:prstGeom prst="rect">
            <a:avLst/>
          </a:prstGeom>
          <a:noFill/>
          <a:ln w="9525">
            <a:noFill/>
            <a:miter lim="800000"/>
            <a:headEnd/>
            <a:tailEnd/>
          </a:ln>
        </p:spPr>
        <p:txBody>
          <a:bodyPr/>
          <a:lstStyle/>
          <a:p>
            <a:pPr algn="r"/>
            <a:endParaRPr lang="en-US" sz="1600" b="1" dirty="0">
              <a:solidFill>
                <a:srgbClr val="FF0000"/>
              </a:solidFill>
            </a:endParaRPr>
          </a:p>
        </p:txBody>
      </p:sp>
      <p:sp>
        <p:nvSpPr>
          <p:cNvPr id="119811" name="Rectangle 2"/>
          <p:cNvSpPr>
            <a:spLocks noGrp="1" noChangeArrowheads="1"/>
          </p:cNvSpPr>
          <p:nvPr>
            <p:ph type="title" idx="4294967295"/>
          </p:nvPr>
        </p:nvSpPr>
        <p:spPr>
          <a:xfrm>
            <a:off x="323528" y="692696"/>
            <a:ext cx="8208912" cy="1143000"/>
          </a:xfrm>
        </p:spPr>
        <p:txBody>
          <a:bodyPr/>
          <a:lstStyle/>
          <a:p>
            <a:pPr lvl="0"/>
            <a:r>
              <a:rPr lang="en-GB" sz="3600" b="1" dirty="0"/>
              <a:t>National prospective study of planned place of birth</a:t>
            </a:r>
            <a:br>
              <a:rPr lang="en-GB" sz="3600" b="1" dirty="0"/>
            </a:br>
            <a:endParaRPr lang="en-GB" sz="3600" b="1" dirty="0"/>
          </a:p>
        </p:txBody>
      </p:sp>
      <p:sp>
        <p:nvSpPr>
          <p:cNvPr id="119812" name="Rectangle 3"/>
          <p:cNvSpPr>
            <a:spLocks noGrp="1" noChangeArrowheads="1"/>
          </p:cNvSpPr>
          <p:nvPr>
            <p:ph type="body" idx="4294967295"/>
          </p:nvPr>
        </p:nvSpPr>
        <p:spPr>
          <a:xfrm>
            <a:off x="395288" y="1628775"/>
            <a:ext cx="8229600" cy="4525963"/>
          </a:xfrm>
        </p:spPr>
        <p:txBody>
          <a:bodyPr/>
          <a:lstStyle/>
          <a:p>
            <a:pPr>
              <a:buFontTx/>
              <a:buNone/>
            </a:pPr>
            <a:endParaRPr lang="en-GB" sz="3600" b="1" dirty="0"/>
          </a:p>
          <a:p>
            <a:r>
              <a:rPr lang="en-GB" dirty="0" smtClean="0"/>
              <a:t>To </a:t>
            </a:r>
            <a:r>
              <a:rPr lang="en-GB" dirty="0"/>
              <a:t>compare outcomes by planned place of birth at the start of care in labour </a:t>
            </a:r>
            <a:endParaRPr lang="en-GB" dirty="0" smtClean="0"/>
          </a:p>
          <a:p>
            <a:pPr lvl="1"/>
            <a:r>
              <a:rPr lang="en-GB" dirty="0" smtClean="0"/>
              <a:t>Obstetric </a:t>
            </a:r>
            <a:r>
              <a:rPr lang="en-GB" dirty="0"/>
              <a:t>unit (</a:t>
            </a:r>
            <a:r>
              <a:rPr lang="en-GB" dirty="0" smtClean="0"/>
              <a:t>OU)</a:t>
            </a:r>
          </a:p>
          <a:p>
            <a:pPr lvl="1"/>
            <a:r>
              <a:rPr lang="en-GB" dirty="0" smtClean="0"/>
              <a:t>Home</a:t>
            </a:r>
          </a:p>
          <a:p>
            <a:pPr lvl="1"/>
            <a:r>
              <a:rPr lang="en-GB" dirty="0" smtClean="0"/>
              <a:t>Freestanding </a:t>
            </a:r>
            <a:r>
              <a:rPr lang="en-GB" dirty="0"/>
              <a:t>Midwifery Unit (FMU</a:t>
            </a:r>
            <a:r>
              <a:rPr lang="en-GB" dirty="0" smtClean="0"/>
              <a:t>)</a:t>
            </a:r>
          </a:p>
          <a:p>
            <a:pPr lvl="1"/>
            <a:r>
              <a:rPr lang="en-GB" dirty="0" smtClean="0"/>
              <a:t>Alongside Midwifery </a:t>
            </a:r>
            <a:r>
              <a:rPr lang="en-GB" dirty="0"/>
              <a:t>Unit (AMU</a:t>
            </a:r>
            <a:r>
              <a:rPr lang="en-GB" dirty="0" smtClean="0"/>
              <a:t>)</a:t>
            </a:r>
            <a:endParaRPr lang="en-GB" dirty="0"/>
          </a:p>
          <a:p>
            <a:pPr>
              <a:buFontTx/>
              <a:buNone/>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5 Marcador de número de diapositiva"/>
          <p:cNvSpPr txBox="1">
            <a:spLocks noGrp="1"/>
          </p:cNvSpPr>
          <p:nvPr/>
        </p:nvSpPr>
        <p:spPr bwMode="auto">
          <a:xfrm>
            <a:off x="6588125" y="6381750"/>
            <a:ext cx="2133600" cy="476250"/>
          </a:xfrm>
          <a:prstGeom prst="rect">
            <a:avLst/>
          </a:prstGeom>
          <a:noFill/>
          <a:ln w="9525">
            <a:noFill/>
            <a:miter lim="800000"/>
            <a:headEnd/>
            <a:tailEnd/>
          </a:ln>
        </p:spPr>
        <p:txBody>
          <a:bodyPr/>
          <a:lstStyle/>
          <a:p>
            <a:pPr algn="r"/>
            <a:endParaRPr lang="en-US" sz="1600" b="1" dirty="0">
              <a:solidFill>
                <a:srgbClr val="FF0000"/>
              </a:solidFill>
            </a:endParaRPr>
          </a:p>
        </p:txBody>
      </p:sp>
      <p:sp>
        <p:nvSpPr>
          <p:cNvPr id="119811" name="Rectangle 2"/>
          <p:cNvSpPr>
            <a:spLocks noGrp="1" noChangeArrowheads="1"/>
          </p:cNvSpPr>
          <p:nvPr>
            <p:ph type="title" idx="4294967295"/>
          </p:nvPr>
        </p:nvSpPr>
        <p:spPr>
          <a:xfrm>
            <a:off x="323528" y="692696"/>
            <a:ext cx="8208912" cy="1143000"/>
          </a:xfrm>
        </p:spPr>
        <p:txBody>
          <a:bodyPr/>
          <a:lstStyle/>
          <a:p>
            <a:pPr lvl="0"/>
            <a:r>
              <a:rPr lang="en-GB" sz="3600" b="1" dirty="0"/>
              <a:t>National prospective study of planned place of birth</a:t>
            </a:r>
            <a:br>
              <a:rPr lang="en-GB" sz="3600" b="1" dirty="0"/>
            </a:br>
            <a:endParaRPr lang="en-GB" sz="3600" b="1" dirty="0"/>
          </a:p>
        </p:txBody>
      </p:sp>
      <p:sp>
        <p:nvSpPr>
          <p:cNvPr id="119812" name="Rectangle 3"/>
          <p:cNvSpPr>
            <a:spLocks noGrp="1" noChangeArrowheads="1"/>
          </p:cNvSpPr>
          <p:nvPr>
            <p:ph type="body" idx="4294967295"/>
          </p:nvPr>
        </p:nvSpPr>
        <p:spPr>
          <a:xfrm>
            <a:off x="395288" y="1628775"/>
            <a:ext cx="8229600" cy="4525963"/>
          </a:xfrm>
        </p:spPr>
        <p:txBody>
          <a:bodyPr/>
          <a:lstStyle/>
          <a:p>
            <a:pPr>
              <a:buFontTx/>
              <a:buNone/>
            </a:pPr>
            <a:endParaRPr lang="en-GB" sz="3600" b="1" dirty="0"/>
          </a:p>
          <a:p>
            <a:r>
              <a:rPr lang="en-GB" b="1" i="1" dirty="0"/>
              <a:t>Primary objective</a:t>
            </a:r>
            <a:r>
              <a:rPr lang="en-GB" dirty="0"/>
              <a:t>: </a:t>
            </a:r>
            <a:endParaRPr lang="en-GB" dirty="0" smtClean="0"/>
          </a:p>
          <a:p>
            <a:pPr lvl="1"/>
            <a:r>
              <a:rPr lang="en-GB" dirty="0" smtClean="0"/>
              <a:t>to </a:t>
            </a:r>
            <a:r>
              <a:rPr lang="en-GB" dirty="0"/>
              <a:t>compare intrapartum and early neonatal mortality and morbidity </a:t>
            </a:r>
            <a:endParaRPr lang="en-GB" dirty="0" smtClean="0"/>
          </a:p>
          <a:p>
            <a:pPr lvl="1"/>
            <a:r>
              <a:rPr lang="en-GB" dirty="0" smtClean="0"/>
              <a:t>by </a:t>
            </a:r>
            <a:r>
              <a:rPr lang="en-GB" dirty="0"/>
              <a:t>planned place of birth at the start of care in labour </a:t>
            </a:r>
            <a:endParaRPr lang="en-GB" dirty="0" smtClean="0"/>
          </a:p>
          <a:p>
            <a:pPr lvl="1"/>
            <a:r>
              <a:rPr lang="en-GB" dirty="0" smtClean="0"/>
              <a:t>in </a:t>
            </a:r>
            <a:r>
              <a:rPr lang="en-GB" dirty="0"/>
              <a:t>women judged to be at ‘low risk’ of complications according to current national clinical </a:t>
            </a:r>
            <a:r>
              <a:rPr lang="en-GB" dirty="0" smtClean="0"/>
              <a:t>guidelines </a:t>
            </a:r>
            <a:endParaRPr lang="en-GB" dirty="0"/>
          </a:p>
          <a:p>
            <a:pPr>
              <a:buFontTx/>
              <a:buNone/>
            </a:pPr>
            <a:endParaRPr lang="en-GB" dirty="0"/>
          </a:p>
        </p:txBody>
      </p:sp>
    </p:spTree>
    <p:extLst>
      <p:ext uri="{BB962C8B-B14F-4D97-AF65-F5344CB8AC3E}">
        <p14:creationId xmlns:p14="http://schemas.microsoft.com/office/powerpoint/2010/main" val="25319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981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98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5 Marcador de número de diapositiva"/>
          <p:cNvSpPr txBox="1">
            <a:spLocks noGrp="1"/>
          </p:cNvSpPr>
          <p:nvPr/>
        </p:nvSpPr>
        <p:spPr bwMode="auto">
          <a:xfrm>
            <a:off x="6588125" y="6381750"/>
            <a:ext cx="2133600" cy="476250"/>
          </a:xfrm>
          <a:prstGeom prst="rect">
            <a:avLst/>
          </a:prstGeom>
          <a:noFill/>
          <a:ln w="9525">
            <a:noFill/>
            <a:miter lim="800000"/>
            <a:headEnd/>
            <a:tailEnd/>
          </a:ln>
        </p:spPr>
        <p:txBody>
          <a:bodyPr/>
          <a:lstStyle/>
          <a:p>
            <a:pPr algn="r"/>
            <a:endParaRPr lang="en-US" sz="1600" b="1" dirty="0">
              <a:solidFill>
                <a:srgbClr val="FF0000"/>
              </a:solidFill>
            </a:endParaRPr>
          </a:p>
        </p:txBody>
      </p:sp>
      <p:sp>
        <p:nvSpPr>
          <p:cNvPr id="124931" name="Rectangle 2"/>
          <p:cNvSpPr>
            <a:spLocks noGrp="1" noChangeArrowheads="1"/>
          </p:cNvSpPr>
          <p:nvPr>
            <p:ph type="title" idx="4294967295"/>
          </p:nvPr>
        </p:nvSpPr>
        <p:spPr>
          <a:xfrm>
            <a:off x="251520" y="692696"/>
            <a:ext cx="8642350" cy="1143000"/>
          </a:xfrm>
        </p:spPr>
        <p:txBody>
          <a:bodyPr/>
          <a:lstStyle/>
          <a:p>
            <a:pPr lvl="0"/>
            <a:r>
              <a:rPr lang="en-GB" sz="3600" b="1" dirty="0"/>
              <a:t>Cost-effectiveness analysis</a:t>
            </a:r>
            <a:br>
              <a:rPr lang="en-GB" sz="3600" b="1" dirty="0"/>
            </a:br>
            <a:endParaRPr lang="en-GB" sz="3600" b="1" dirty="0"/>
          </a:p>
        </p:txBody>
      </p:sp>
      <p:sp>
        <p:nvSpPr>
          <p:cNvPr id="124932" name="Rectangle 3"/>
          <p:cNvSpPr>
            <a:spLocks noGrp="1" noChangeArrowheads="1"/>
          </p:cNvSpPr>
          <p:nvPr>
            <p:ph type="body" idx="4294967295"/>
          </p:nvPr>
        </p:nvSpPr>
        <p:spPr>
          <a:xfrm>
            <a:off x="395536" y="1484784"/>
            <a:ext cx="8229600" cy="4824413"/>
          </a:xfrm>
        </p:spPr>
        <p:txBody>
          <a:bodyPr/>
          <a:lstStyle/>
          <a:p>
            <a:pPr>
              <a:buFontTx/>
              <a:buNone/>
            </a:pPr>
            <a:endParaRPr lang="en-GB" sz="3600" b="1" dirty="0"/>
          </a:p>
          <a:p>
            <a:pPr>
              <a:buNone/>
            </a:pPr>
            <a:r>
              <a:rPr lang="en-GB" b="1" dirty="0"/>
              <a:t>	</a:t>
            </a:r>
            <a:r>
              <a:rPr lang="en-GB" dirty="0"/>
              <a:t>To determine the cost-effectiveness of the four planned settings for birth (OU, </a:t>
            </a:r>
            <a:r>
              <a:rPr lang="en-GB" dirty="0" smtClean="0"/>
              <a:t>home, </a:t>
            </a:r>
            <a:r>
              <a:rPr lang="en-GB" dirty="0"/>
              <a:t>FMU, AMU) in women at ‘low risk’ of complications prior to the onset of </a:t>
            </a:r>
            <a:r>
              <a:rPr lang="en-GB" dirty="0" smtClean="0"/>
              <a:t>labour</a:t>
            </a:r>
            <a:endParaRPr lang="en-GB" dirty="0"/>
          </a:p>
          <a:p>
            <a:pPr>
              <a:buFontTx/>
              <a:buNone/>
            </a:pPr>
            <a:endParaRPr lang="en-GB" sz="2400" dirty="0">
              <a:solidFill>
                <a:schemeClr val="hlink"/>
              </a:solidFill>
            </a:endParaRP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5 Marcador de número de diapositiva"/>
          <p:cNvSpPr txBox="1">
            <a:spLocks noGrp="1"/>
          </p:cNvSpPr>
          <p:nvPr/>
        </p:nvSpPr>
        <p:spPr bwMode="auto">
          <a:xfrm>
            <a:off x="6588125" y="6381750"/>
            <a:ext cx="2133600" cy="476250"/>
          </a:xfrm>
          <a:prstGeom prst="rect">
            <a:avLst/>
          </a:prstGeom>
          <a:noFill/>
          <a:ln w="9525">
            <a:noFill/>
            <a:miter lim="800000"/>
            <a:headEnd/>
            <a:tailEnd/>
          </a:ln>
        </p:spPr>
        <p:txBody>
          <a:bodyPr/>
          <a:lstStyle/>
          <a:p>
            <a:pPr algn="r"/>
            <a:endParaRPr lang="en-US" sz="1600" b="1" dirty="0">
              <a:solidFill>
                <a:srgbClr val="FF0000"/>
              </a:solidFill>
            </a:endParaRPr>
          </a:p>
        </p:txBody>
      </p:sp>
      <p:sp>
        <p:nvSpPr>
          <p:cNvPr id="126979" name="Rectangle 2"/>
          <p:cNvSpPr>
            <a:spLocks noGrp="1" noChangeArrowheads="1"/>
          </p:cNvSpPr>
          <p:nvPr>
            <p:ph type="title" idx="4294967295"/>
          </p:nvPr>
        </p:nvSpPr>
        <p:spPr>
          <a:xfrm>
            <a:off x="467544" y="908720"/>
            <a:ext cx="8064896" cy="1143000"/>
          </a:xfrm>
        </p:spPr>
        <p:txBody>
          <a:bodyPr/>
          <a:lstStyle/>
          <a:p>
            <a:pPr lvl="0"/>
            <a:r>
              <a:rPr lang="en-GB" sz="3600" b="1" dirty="0"/>
              <a:t>Qualitative organisational case studies</a:t>
            </a:r>
            <a:br>
              <a:rPr lang="en-GB" sz="3600" b="1" dirty="0"/>
            </a:br>
            <a:endParaRPr lang="en-GB" sz="3600" b="1" dirty="0"/>
          </a:p>
        </p:txBody>
      </p:sp>
      <p:sp>
        <p:nvSpPr>
          <p:cNvPr id="126980" name="Rectangle 3"/>
          <p:cNvSpPr>
            <a:spLocks noGrp="1" noChangeArrowheads="1"/>
          </p:cNvSpPr>
          <p:nvPr>
            <p:ph type="body" idx="4294967295"/>
          </p:nvPr>
        </p:nvSpPr>
        <p:spPr>
          <a:xfrm>
            <a:off x="395536" y="2062187"/>
            <a:ext cx="8229600" cy="4824413"/>
          </a:xfrm>
        </p:spPr>
        <p:txBody>
          <a:bodyPr/>
          <a:lstStyle/>
          <a:p>
            <a:pPr>
              <a:lnSpc>
                <a:spcPct val="80000"/>
              </a:lnSpc>
              <a:buFontTx/>
              <a:buNone/>
            </a:pPr>
            <a:endParaRPr lang="en-GB" b="1" dirty="0"/>
          </a:p>
          <a:p>
            <a:pPr>
              <a:lnSpc>
                <a:spcPct val="80000"/>
              </a:lnSpc>
              <a:buNone/>
            </a:pPr>
            <a:r>
              <a:rPr lang="en-GB" sz="2000" dirty="0" smtClean="0"/>
              <a:t>	</a:t>
            </a:r>
            <a:r>
              <a:rPr lang="en-GB" dirty="0" smtClean="0"/>
              <a:t>To </a:t>
            </a:r>
            <a:r>
              <a:rPr lang="en-GB" dirty="0"/>
              <a:t>describe and explore features of maternity care systems that may affect the provision of high quality and safe care in different birth settings using qualitative methods </a:t>
            </a:r>
          </a:p>
          <a:p>
            <a:pPr>
              <a:lnSpc>
                <a:spcPct val="80000"/>
              </a:lnSpc>
              <a:buFontTx/>
              <a:buNone/>
            </a:pPr>
            <a:endParaRPr lang="en-GB" dirty="0">
              <a:solidFill>
                <a:schemeClr val="hlink"/>
              </a:solidFill>
            </a:endParaRPr>
          </a:p>
          <a:p>
            <a:pPr>
              <a:lnSpc>
                <a:spcPct val="80000"/>
              </a:lnSpc>
            </a:pPr>
            <a:endParaRPr lang="en-GB"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600" b="1" dirty="0"/>
              <a:t>Mapping maternity care: the configuration of maternity care in England</a:t>
            </a:r>
            <a:r>
              <a:rPr lang="en-GB" sz="3600" dirty="0"/>
              <a:t/>
            </a:r>
            <a:br>
              <a:rPr lang="en-GB" sz="3600" dirty="0"/>
            </a:br>
            <a:endParaRPr lang="en-GB" sz="3600" b="1" dirty="0"/>
          </a:p>
        </p:txBody>
      </p:sp>
      <p:sp>
        <p:nvSpPr>
          <p:cNvPr id="5" name="Subtitle 4"/>
          <p:cNvSpPr>
            <a:spLocks noGrp="1"/>
          </p:cNvSpPr>
          <p:nvPr>
            <p:ph type="subTitle" idx="1"/>
          </p:nvPr>
        </p:nvSpPr>
        <p:spPr/>
        <p:txBody>
          <a:bodyPr/>
          <a:lstStyle/>
          <a:p>
            <a:r>
              <a:rPr lang="en-GB" sz="3600" dirty="0"/>
              <a:t>Findings</a:t>
            </a:r>
          </a:p>
          <a:p>
            <a:endParaRPr lang="en-GB" sz="3600" dirty="0"/>
          </a:p>
        </p:txBody>
      </p:sp>
    </p:spTree>
    <p:extLst>
      <p:ext uri="{BB962C8B-B14F-4D97-AF65-F5344CB8AC3E}">
        <p14:creationId xmlns:p14="http://schemas.microsoft.com/office/powerpoint/2010/main" val="502708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76672"/>
            <a:ext cx="8229600" cy="1143000"/>
          </a:xfrm>
        </p:spPr>
        <p:txBody>
          <a:bodyPr/>
          <a:lstStyle/>
          <a:p>
            <a:pPr lvl="0"/>
            <a:r>
              <a:rPr lang="en-GB" sz="3600" b="1" dirty="0" smtClean="0"/>
              <a:t>Configuration </a:t>
            </a:r>
            <a:r>
              <a:rPr lang="en-GB" sz="3600" b="1" dirty="0"/>
              <a:t>of maternity care in Trusts </a:t>
            </a:r>
            <a:r>
              <a:rPr lang="en-GB" sz="3600" b="1" dirty="0" smtClean="0"/>
              <a:t>from </a:t>
            </a:r>
            <a:r>
              <a:rPr lang="en-GB" sz="3600" b="1" dirty="0"/>
              <a:t>2007 and </a:t>
            </a:r>
            <a:r>
              <a:rPr lang="en-GB" sz="3600" b="1" dirty="0" smtClean="0"/>
              <a:t>2010</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361671747"/>
              </p:ext>
            </p:extLst>
          </p:nvPr>
        </p:nvGraphicFramePr>
        <p:xfrm>
          <a:off x="971600" y="1988840"/>
          <a:ext cx="6280150" cy="4451350"/>
        </p:xfrm>
        <a:graphic>
          <a:graphicData uri="http://schemas.openxmlformats.org/presentationml/2006/ole">
            <mc:AlternateContent xmlns:mc="http://schemas.openxmlformats.org/markup-compatibility/2006">
              <mc:Choice xmlns:v="urn:schemas-microsoft-com:vml" Requires="v">
                <p:oleObj spid="_x0000_s132140" name="Document" r:id="rId5" imgW="6475804" imgH="4586679" progId="Word.Document.12">
                  <p:embed/>
                </p:oleObj>
              </mc:Choice>
              <mc:Fallback>
                <p:oleObj name="Document" r:id="rId5" imgW="6475804" imgH="4586679" progId="Word.Document.12">
                  <p:embed/>
                  <p:pic>
                    <p:nvPicPr>
                      <p:cNvPr id="0" name="Picture 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1988840"/>
                        <a:ext cx="6280150" cy="4451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794505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74638"/>
            <a:ext cx="8496944" cy="1143000"/>
          </a:xfrm>
        </p:spPr>
        <p:txBody>
          <a:bodyPr/>
          <a:lstStyle/>
          <a:p>
            <a:r>
              <a:rPr lang="en-GB" sz="3600" b="1" dirty="0" smtClean="0"/>
              <a:t>Distribution of FMUs, AMUs and OUs</a:t>
            </a:r>
            <a:endParaRPr lang="en-GB" sz="3600" b="1" dirty="0"/>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2207740"/>
            <a:ext cx="8064896" cy="3669532"/>
          </a:xfrm>
          <a:prstGeom prst="rect">
            <a:avLst/>
          </a:prstGeom>
          <a:noFill/>
          <a:ln>
            <a:noFill/>
          </a:ln>
        </p:spPr>
      </p:pic>
    </p:spTree>
    <p:extLst>
      <p:ext uri="{BB962C8B-B14F-4D97-AF65-F5344CB8AC3E}">
        <p14:creationId xmlns:p14="http://schemas.microsoft.com/office/powerpoint/2010/main" val="8917105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t>Summary</a:t>
            </a:r>
            <a:endParaRPr lang="en-GB" sz="3600" b="1" dirty="0"/>
          </a:p>
        </p:txBody>
      </p:sp>
      <p:sp>
        <p:nvSpPr>
          <p:cNvPr id="3" name="Content Placeholder 2"/>
          <p:cNvSpPr>
            <a:spLocks noGrp="1"/>
          </p:cNvSpPr>
          <p:nvPr>
            <p:ph idx="1"/>
          </p:nvPr>
        </p:nvSpPr>
        <p:spPr/>
        <p:txBody>
          <a:bodyPr/>
          <a:lstStyle/>
          <a:p>
            <a:r>
              <a:rPr lang="en-GB" sz="2800" dirty="0"/>
              <a:t>Options for place of birth have improved since 2007 but a substantial proportion of women are unlikely to have a full range of choices available </a:t>
            </a:r>
            <a:r>
              <a:rPr lang="en-GB" sz="2800" dirty="0" smtClean="0"/>
              <a:t>locally</a:t>
            </a:r>
            <a:endParaRPr lang="en-GB" sz="2800" dirty="0"/>
          </a:p>
          <a:p>
            <a:endParaRPr lang="en-GB" sz="2800" dirty="0"/>
          </a:p>
          <a:p>
            <a:r>
              <a:rPr lang="en-GB" sz="2800" dirty="0"/>
              <a:t>While midwifery units have increased in number, there are regional differences in availability and capacity is limited, such that most women will give birth in an obstetric </a:t>
            </a:r>
            <a:r>
              <a:rPr lang="en-GB" sz="2800" dirty="0" smtClean="0"/>
              <a:t>unit</a:t>
            </a:r>
            <a:endParaRPr lang="en-GB" sz="2800" dirty="0"/>
          </a:p>
          <a:p>
            <a:endParaRPr lang="en-GB" dirty="0"/>
          </a:p>
        </p:txBody>
      </p:sp>
    </p:spTree>
    <p:extLst>
      <p:ext uri="{BB962C8B-B14F-4D97-AF65-F5344CB8AC3E}">
        <p14:creationId xmlns:p14="http://schemas.microsoft.com/office/powerpoint/2010/main" val="21664826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600" b="1" dirty="0"/>
              <a:t>National prospective study of planned place of birth</a:t>
            </a:r>
            <a:endParaRPr lang="en-GB" sz="3600" dirty="0"/>
          </a:p>
        </p:txBody>
      </p:sp>
      <p:sp>
        <p:nvSpPr>
          <p:cNvPr id="4" name="Subtitle 3"/>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311226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sz="3600" b="1" dirty="0"/>
              <a:t>Overview</a:t>
            </a:r>
            <a:endParaRPr lang="en-US" sz="3600" b="1" dirty="0"/>
          </a:p>
        </p:txBody>
      </p:sp>
      <p:sp>
        <p:nvSpPr>
          <p:cNvPr id="37891" name="Rectangle 3"/>
          <p:cNvSpPr>
            <a:spLocks noGrp="1" noChangeArrowheads="1"/>
          </p:cNvSpPr>
          <p:nvPr>
            <p:ph type="body" idx="1"/>
          </p:nvPr>
        </p:nvSpPr>
        <p:spPr/>
        <p:txBody>
          <a:bodyPr/>
          <a:lstStyle/>
          <a:p>
            <a:pPr>
              <a:lnSpc>
                <a:spcPct val="150000"/>
              </a:lnSpc>
            </a:pPr>
            <a:r>
              <a:rPr lang="en-GB" dirty="0" smtClean="0"/>
              <a:t>Background</a:t>
            </a:r>
            <a:endParaRPr lang="en-GB" dirty="0"/>
          </a:p>
          <a:p>
            <a:pPr>
              <a:lnSpc>
                <a:spcPct val="150000"/>
              </a:lnSpc>
            </a:pPr>
            <a:r>
              <a:rPr lang="en-GB" dirty="0" smtClean="0"/>
              <a:t>Aim</a:t>
            </a:r>
            <a:endParaRPr lang="en-GB" dirty="0"/>
          </a:p>
          <a:p>
            <a:pPr>
              <a:lnSpc>
                <a:spcPct val="150000"/>
              </a:lnSpc>
            </a:pPr>
            <a:r>
              <a:rPr lang="en-GB" dirty="0" smtClean="0"/>
              <a:t>Component studies</a:t>
            </a:r>
            <a:endParaRPr lang="en-GB" dirty="0"/>
          </a:p>
          <a:p>
            <a:pPr>
              <a:lnSpc>
                <a:spcPct val="150000"/>
              </a:lnSpc>
            </a:pPr>
            <a:r>
              <a:rPr lang="en-GB" dirty="0" smtClean="0"/>
              <a:t>Findings</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467544" y="1052736"/>
            <a:ext cx="8229600" cy="4525963"/>
          </a:xfrm>
        </p:spPr>
        <p:txBody>
          <a:bodyPr/>
          <a:lstStyle/>
          <a:p>
            <a:r>
              <a:rPr lang="en-GB" sz="2800" dirty="0"/>
              <a:t>Eligibility criteria</a:t>
            </a:r>
          </a:p>
          <a:p>
            <a:pPr lvl="1" indent="-220663"/>
            <a:r>
              <a:rPr lang="en-US" sz="2400" dirty="0">
                <a:solidFill>
                  <a:srgbClr val="336699"/>
                </a:solidFill>
              </a:rPr>
              <a:t>Women </a:t>
            </a:r>
            <a:r>
              <a:rPr lang="en-US" sz="2400" dirty="0" smtClean="0">
                <a:solidFill>
                  <a:srgbClr val="336699"/>
                </a:solidFill>
              </a:rPr>
              <a:t>who received </a:t>
            </a:r>
            <a:r>
              <a:rPr lang="en-US" sz="2400" dirty="0">
                <a:solidFill>
                  <a:srgbClr val="336699"/>
                </a:solidFill>
              </a:rPr>
              <a:t>some care during labour in their planned place of birth</a:t>
            </a:r>
          </a:p>
          <a:p>
            <a:pPr lvl="1" indent="-220663"/>
            <a:endParaRPr lang="en-US" sz="1800" dirty="0">
              <a:solidFill>
                <a:srgbClr val="336699"/>
              </a:solidFill>
            </a:endParaRPr>
          </a:p>
          <a:p>
            <a:pPr lvl="1" indent="-220663"/>
            <a:endParaRPr lang="en-GB" sz="800" dirty="0"/>
          </a:p>
          <a:p>
            <a:r>
              <a:rPr lang="en-GB" sz="2800" dirty="0"/>
              <a:t>Obstetric unit exclusion </a:t>
            </a:r>
            <a:r>
              <a:rPr lang="en-GB" sz="2800" dirty="0" smtClean="0"/>
              <a:t>criteria:</a:t>
            </a:r>
            <a:endParaRPr lang="en-GB" sz="2800" dirty="0"/>
          </a:p>
          <a:p>
            <a:pPr lvl="1" indent="-220663"/>
            <a:r>
              <a:rPr lang="en-GB" sz="2400" dirty="0">
                <a:solidFill>
                  <a:srgbClr val="336699"/>
                </a:solidFill>
              </a:rPr>
              <a:t>Caesarean section before labour onset</a:t>
            </a:r>
          </a:p>
          <a:p>
            <a:pPr lvl="1" indent="-220663"/>
            <a:r>
              <a:rPr lang="en-GB" sz="2400" dirty="0">
                <a:solidFill>
                  <a:srgbClr val="336699"/>
                </a:solidFill>
              </a:rPr>
              <a:t>Multiple pregnancy</a:t>
            </a:r>
          </a:p>
          <a:p>
            <a:pPr lvl="1" indent="-220663"/>
            <a:r>
              <a:rPr lang="en-GB" sz="2400" dirty="0">
                <a:solidFill>
                  <a:srgbClr val="336699"/>
                </a:solidFill>
              </a:rPr>
              <a:t>Gestation less than 36 completed weeks</a:t>
            </a:r>
          </a:p>
          <a:p>
            <a:pPr lvl="1" indent="-220663"/>
            <a:r>
              <a:rPr lang="en-GB" sz="2400" dirty="0">
                <a:solidFill>
                  <a:srgbClr val="336699"/>
                </a:solidFill>
              </a:rPr>
              <a:t>Had no antenatal care</a:t>
            </a:r>
          </a:p>
          <a:p>
            <a:pPr lvl="1" indent="-220663"/>
            <a:endParaRPr lang="en-GB" sz="1800" dirty="0">
              <a:solidFill>
                <a:srgbClr val="336699"/>
              </a:solidFill>
            </a:endParaRPr>
          </a:p>
          <a:p>
            <a:pPr lvl="1" indent="-220663"/>
            <a:endParaRPr lang="en-GB"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28625" y="764704"/>
            <a:ext cx="8135938" cy="5041900"/>
          </a:xfrm>
          <a:prstGeom prst="rect">
            <a:avLst/>
          </a:prstGeom>
          <a:noFill/>
          <a:ln w="9525">
            <a:noFill/>
            <a:miter lim="800000"/>
            <a:headEnd/>
            <a:tailEnd/>
          </a:ln>
        </p:spPr>
        <p:txBody>
          <a:bodyPr/>
          <a:lstStyle/>
          <a:p>
            <a:pPr marL="533400" indent="-358775">
              <a:lnSpc>
                <a:spcPct val="90000"/>
              </a:lnSpc>
              <a:spcBef>
                <a:spcPct val="20000"/>
              </a:spcBef>
            </a:pPr>
            <a:r>
              <a:rPr lang="en-GB" sz="2800" dirty="0">
                <a:solidFill>
                  <a:srgbClr val="336699"/>
                </a:solidFill>
              </a:rPr>
              <a:t>Definition of ‘low </a:t>
            </a:r>
            <a:r>
              <a:rPr lang="en-GB" sz="2800" dirty="0" smtClean="0">
                <a:solidFill>
                  <a:srgbClr val="336699"/>
                </a:solidFill>
              </a:rPr>
              <a:t>risk’ </a:t>
            </a:r>
            <a:r>
              <a:rPr lang="en-GB" sz="2400" dirty="0" smtClean="0">
                <a:solidFill>
                  <a:srgbClr val="336699"/>
                </a:solidFill>
              </a:rPr>
              <a:t>based </a:t>
            </a:r>
            <a:r>
              <a:rPr lang="en-GB" sz="2400" dirty="0">
                <a:solidFill>
                  <a:srgbClr val="336699"/>
                </a:solidFill>
              </a:rPr>
              <a:t>on </a:t>
            </a:r>
            <a:endParaRPr lang="en-GB" sz="2400" dirty="0" smtClean="0">
              <a:solidFill>
                <a:srgbClr val="336699"/>
              </a:solidFill>
            </a:endParaRPr>
          </a:p>
          <a:p>
            <a:pPr marL="533400" indent="-358775">
              <a:lnSpc>
                <a:spcPct val="90000"/>
              </a:lnSpc>
              <a:spcBef>
                <a:spcPct val="20000"/>
              </a:spcBef>
            </a:pPr>
            <a:r>
              <a:rPr lang="en-GB" sz="2400" dirty="0" smtClean="0">
                <a:solidFill>
                  <a:srgbClr val="336699"/>
                </a:solidFill>
              </a:rPr>
              <a:t>NICE Intrapartum Care </a:t>
            </a:r>
            <a:r>
              <a:rPr lang="en-GB" sz="2400" dirty="0">
                <a:solidFill>
                  <a:srgbClr val="336699"/>
                </a:solidFill>
              </a:rPr>
              <a:t>Guidelines</a:t>
            </a:r>
          </a:p>
          <a:p>
            <a:pPr marL="533400" indent="-358775">
              <a:lnSpc>
                <a:spcPct val="90000"/>
              </a:lnSpc>
              <a:spcBef>
                <a:spcPct val="20000"/>
              </a:spcBef>
              <a:buFontTx/>
              <a:buChar char="•"/>
            </a:pPr>
            <a:endParaRPr lang="en-GB" dirty="0">
              <a:solidFill>
                <a:srgbClr val="336699"/>
              </a:solidFill>
            </a:endParaRPr>
          </a:p>
          <a:p>
            <a:pPr marL="533400" indent="-358775">
              <a:lnSpc>
                <a:spcPct val="90000"/>
              </a:lnSpc>
              <a:spcBef>
                <a:spcPct val="20000"/>
              </a:spcBef>
              <a:buFontTx/>
              <a:buChar char="•"/>
            </a:pPr>
            <a:endParaRPr lang="en-GB" dirty="0" smtClean="0">
              <a:solidFill>
                <a:srgbClr val="336699"/>
              </a:solidFill>
            </a:endParaRPr>
          </a:p>
          <a:p>
            <a:pPr marL="533400" indent="-358775">
              <a:lnSpc>
                <a:spcPct val="90000"/>
              </a:lnSpc>
              <a:spcBef>
                <a:spcPct val="20000"/>
              </a:spcBef>
              <a:buFontTx/>
              <a:buChar char="•"/>
            </a:pPr>
            <a:endParaRPr lang="en-GB" dirty="0">
              <a:solidFill>
                <a:srgbClr val="336699"/>
              </a:solidFill>
            </a:endParaRPr>
          </a:p>
          <a:p>
            <a:pPr marL="533400" indent="-358775">
              <a:lnSpc>
                <a:spcPct val="90000"/>
              </a:lnSpc>
              <a:spcBef>
                <a:spcPct val="20000"/>
              </a:spcBef>
              <a:buFontTx/>
              <a:buChar char="•"/>
            </a:pPr>
            <a:endParaRPr lang="en-GB" dirty="0" smtClean="0">
              <a:solidFill>
                <a:srgbClr val="336699"/>
              </a:solidFill>
            </a:endParaRPr>
          </a:p>
          <a:p>
            <a:pPr marL="533400" indent="-358775">
              <a:lnSpc>
                <a:spcPct val="90000"/>
              </a:lnSpc>
              <a:spcBef>
                <a:spcPct val="20000"/>
              </a:spcBef>
              <a:buFontTx/>
              <a:buChar char="•"/>
            </a:pPr>
            <a:endParaRPr lang="en-GB" dirty="0">
              <a:solidFill>
                <a:srgbClr val="336699"/>
              </a:solidFill>
            </a:endParaRPr>
          </a:p>
        </p:txBody>
      </p:sp>
      <p:pic>
        <p:nvPicPr>
          <p:cNvPr id="134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61091" y="806376"/>
            <a:ext cx="2059264" cy="2910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9592" y="1568480"/>
            <a:ext cx="4231656" cy="5034180"/>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1520" y="260648"/>
            <a:ext cx="8640960" cy="1368152"/>
          </a:xfrm>
        </p:spPr>
        <p:txBody>
          <a:bodyPr/>
          <a:lstStyle/>
          <a:p>
            <a:r>
              <a:rPr lang="en-GB" sz="3600" b="1" dirty="0"/>
              <a:t>‘Risk profile’ of the sample of women</a:t>
            </a:r>
          </a:p>
        </p:txBody>
      </p:sp>
      <p:sp>
        <p:nvSpPr>
          <p:cNvPr id="3" name="TextBox 2"/>
          <p:cNvSpPr txBox="1"/>
          <p:nvPr/>
        </p:nvSpPr>
        <p:spPr>
          <a:xfrm>
            <a:off x="611560" y="1628800"/>
            <a:ext cx="8424936" cy="369332"/>
          </a:xfrm>
          <a:prstGeom prst="rect">
            <a:avLst/>
          </a:prstGeom>
          <a:noFill/>
        </p:spPr>
        <p:txBody>
          <a:bodyPr wrap="square" rtlCol="0">
            <a:spAutoFit/>
          </a:bodyPr>
          <a:lstStyle/>
          <a:p>
            <a:endParaRPr lang="en-GB" dirty="0"/>
          </a:p>
        </p:txBody>
      </p:sp>
      <p:pic>
        <p:nvPicPr>
          <p:cNvPr id="137217"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680" y="2445221"/>
            <a:ext cx="9004300" cy="156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691253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lstStyle/>
          <a:p>
            <a:r>
              <a:rPr lang="en-GB" sz="3600" b="1" dirty="0"/>
              <a:t>Transfers during labour or immediately after birth for ‘low risk’ women by </a:t>
            </a:r>
            <a:r>
              <a:rPr lang="en-GB" sz="3600" b="1" dirty="0" smtClean="0"/>
              <a:t>parity</a:t>
            </a:r>
            <a:endParaRPr lang="en-GB" sz="3600" dirty="0"/>
          </a:p>
        </p:txBody>
      </p:sp>
      <p:pic>
        <p:nvPicPr>
          <p:cNvPr id="142337" name="Picture 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83568" y="2636912"/>
            <a:ext cx="8229600" cy="1888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4788024" y="3429000"/>
            <a:ext cx="482352" cy="21602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6156176" y="3429000"/>
            <a:ext cx="482352" cy="21602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7524328" y="3429000"/>
            <a:ext cx="482352" cy="21602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7440310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lstStyle/>
          <a:p>
            <a:r>
              <a:rPr lang="en-GB" sz="3600" b="1" dirty="0"/>
              <a:t>Transfers during labour or immediately after birth for ‘low risk’ women by </a:t>
            </a:r>
            <a:r>
              <a:rPr lang="en-GB" sz="3600" b="1" dirty="0" smtClean="0"/>
              <a:t>parity</a:t>
            </a:r>
            <a:endParaRPr lang="en-GB" sz="3600" dirty="0"/>
          </a:p>
        </p:txBody>
      </p:sp>
      <p:pic>
        <p:nvPicPr>
          <p:cNvPr id="142337" name="Picture 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83568" y="2636912"/>
            <a:ext cx="8229600" cy="1888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4788024" y="4077072"/>
            <a:ext cx="482352" cy="21602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6156176" y="4076706"/>
            <a:ext cx="482352" cy="21602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7524328" y="4077072"/>
            <a:ext cx="482352" cy="21602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66274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t>Adverse perinatal outcome</a:t>
            </a:r>
            <a:endParaRPr lang="en-GB" sz="3600" b="1" dirty="0"/>
          </a:p>
        </p:txBody>
      </p:sp>
      <p:sp>
        <p:nvSpPr>
          <p:cNvPr id="3" name="Content Placeholder 2"/>
          <p:cNvSpPr>
            <a:spLocks noGrp="1"/>
          </p:cNvSpPr>
          <p:nvPr>
            <p:ph idx="1"/>
          </p:nvPr>
        </p:nvSpPr>
        <p:spPr>
          <a:xfrm>
            <a:off x="467544" y="1772816"/>
            <a:ext cx="8229600" cy="4525963"/>
          </a:xfrm>
        </p:spPr>
        <p:txBody>
          <a:bodyPr/>
          <a:lstStyle/>
          <a:p>
            <a:pPr lvl="0"/>
            <a:r>
              <a:rPr lang="en-US" sz="2800" dirty="0" smtClean="0"/>
              <a:t>Stillbirth </a:t>
            </a:r>
            <a:r>
              <a:rPr lang="en-US" sz="2800" dirty="0"/>
              <a:t>after the start of care in labour</a:t>
            </a:r>
            <a:endParaRPr lang="en-GB" sz="2800" dirty="0"/>
          </a:p>
          <a:p>
            <a:pPr lvl="0"/>
            <a:r>
              <a:rPr lang="en-US" sz="2800" dirty="0" smtClean="0"/>
              <a:t>Early </a:t>
            </a:r>
            <a:r>
              <a:rPr lang="en-US" sz="2800" dirty="0"/>
              <a:t>neonatal death (within 7 days)</a:t>
            </a:r>
            <a:endParaRPr lang="en-GB" sz="2800" dirty="0"/>
          </a:p>
          <a:p>
            <a:pPr lvl="0"/>
            <a:r>
              <a:rPr lang="en-US" sz="2800" dirty="0" smtClean="0"/>
              <a:t>Neonatal encephalopathy</a:t>
            </a:r>
          </a:p>
          <a:p>
            <a:pPr lvl="0"/>
            <a:r>
              <a:rPr lang="en-US" sz="2800" dirty="0" smtClean="0"/>
              <a:t>Meconium </a:t>
            </a:r>
            <a:r>
              <a:rPr lang="en-US" sz="2800" dirty="0"/>
              <a:t>aspiration syndrome</a:t>
            </a:r>
            <a:endParaRPr lang="en-GB" sz="2800" dirty="0"/>
          </a:p>
          <a:p>
            <a:pPr lvl="0"/>
            <a:r>
              <a:rPr lang="en-US" sz="2800" dirty="0" smtClean="0"/>
              <a:t>Brachial </a:t>
            </a:r>
            <a:r>
              <a:rPr lang="en-US" sz="2800" dirty="0"/>
              <a:t>plexus injury</a:t>
            </a:r>
            <a:endParaRPr lang="en-GB" sz="2800" dirty="0"/>
          </a:p>
          <a:p>
            <a:pPr lvl="0"/>
            <a:r>
              <a:rPr lang="en-US" sz="2800" dirty="0" smtClean="0"/>
              <a:t>Fractured </a:t>
            </a:r>
            <a:r>
              <a:rPr lang="en-US" sz="2800" dirty="0"/>
              <a:t>humerus or clavicle</a:t>
            </a:r>
            <a:endParaRPr lang="en-GB" sz="2800" dirty="0"/>
          </a:p>
          <a:p>
            <a:pPr marL="0" indent="0">
              <a:buNone/>
            </a:pPr>
            <a:endParaRPr lang="en-GB" dirty="0"/>
          </a:p>
        </p:txBody>
      </p:sp>
    </p:spTree>
    <p:extLst>
      <p:ext uri="{BB962C8B-B14F-4D97-AF65-F5344CB8AC3E}">
        <p14:creationId xmlns:p14="http://schemas.microsoft.com/office/powerpoint/2010/main" val="2258029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Contribution of components to adverse perinatal </a:t>
            </a:r>
            <a:r>
              <a:rPr lang="en-GB" sz="3600" b="1" dirty="0" smtClean="0"/>
              <a:t>outcome</a:t>
            </a:r>
            <a:endParaRPr lang="en-GB" sz="3600" dirty="0"/>
          </a:p>
        </p:txBody>
      </p:sp>
      <p:pic>
        <p:nvPicPr>
          <p:cNvPr id="143361" name="Picture 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403648" y="2564904"/>
            <a:ext cx="8229600" cy="26034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570597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04664"/>
            <a:ext cx="8229600" cy="1143000"/>
          </a:xfrm>
        </p:spPr>
        <p:txBody>
          <a:bodyPr/>
          <a:lstStyle/>
          <a:p>
            <a:r>
              <a:rPr lang="en-GB" sz="3600" b="1" dirty="0" smtClean="0"/>
              <a:t>Complicating conditions at start of care in labour</a:t>
            </a:r>
            <a:endParaRPr lang="en-GB" sz="3600" b="1" dirty="0"/>
          </a:p>
        </p:txBody>
      </p:sp>
      <p:graphicFrame>
        <p:nvGraphicFramePr>
          <p:cNvPr id="6" name="Object 5"/>
          <p:cNvGraphicFramePr>
            <a:graphicFrameLocks noChangeAspect="1"/>
          </p:cNvGraphicFramePr>
          <p:nvPr>
            <p:extLst>
              <p:ext uri="{D42A27DB-BD31-4B8C-83A1-F6EECF244321}">
                <p14:modId xmlns:p14="http://schemas.microsoft.com/office/powerpoint/2010/main" val="3619662284"/>
              </p:ext>
            </p:extLst>
          </p:nvPr>
        </p:nvGraphicFramePr>
        <p:xfrm>
          <a:off x="578902" y="1931988"/>
          <a:ext cx="7666417" cy="3873276"/>
        </p:xfrm>
        <a:graphic>
          <a:graphicData uri="http://schemas.openxmlformats.org/presentationml/2006/ole">
            <mc:AlternateContent xmlns:mc="http://schemas.openxmlformats.org/markup-compatibility/2006">
              <mc:Choice xmlns:v="urn:schemas-microsoft-com:vml" Requires="v">
                <p:oleObj spid="_x0000_s140298" name="Document" r:id="rId5" imgW="5922777" imgH="2993140" progId="Word.Document.12">
                  <p:embed/>
                </p:oleObj>
              </mc:Choice>
              <mc:Fallback>
                <p:oleObj name="Document" r:id="rId5" imgW="5922777" imgH="2993140" progId="Word.Document.12">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8902" y="1931988"/>
                        <a:ext cx="7666417" cy="38732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905846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404664"/>
            <a:ext cx="8229600" cy="1143000"/>
          </a:xfrm>
        </p:spPr>
        <p:txBody>
          <a:bodyPr/>
          <a:lstStyle/>
          <a:p>
            <a:r>
              <a:rPr lang="en-GB" sz="3600" b="1" dirty="0" smtClean="0"/>
              <a:t>Complicating conditions at start of care in labour</a:t>
            </a:r>
            <a:endParaRPr lang="en-GB" sz="3600" b="1" dirty="0"/>
          </a:p>
        </p:txBody>
      </p:sp>
      <p:graphicFrame>
        <p:nvGraphicFramePr>
          <p:cNvPr id="6" name="Object 5"/>
          <p:cNvGraphicFramePr>
            <a:graphicFrameLocks noChangeAspect="1"/>
          </p:cNvGraphicFramePr>
          <p:nvPr>
            <p:extLst>
              <p:ext uri="{D42A27DB-BD31-4B8C-83A1-F6EECF244321}">
                <p14:modId xmlns:p14="http://schemas.microsoft.com/office/powerpoint/2010/main" val="978885414"/>
              </p:ext>
            </p:extLst>
          </p:nvPr>
        </p:nvGraphicFramePr>
        <p:xfrm>
          <a:off x="578902" y="1931988"/>
          <a:ext cx="7666417" cy="3873276"/>
        </p:xfrm>
        <a:graphic>
          <a:graphicData uri="http://schemas.openxmlformats.org/presentationml/2006/ole">
            <mc:AlternateContent xmlns:mc="http://schemas.openxmlformats.org/markup-compatibility/2006">
              <mc:Choice xmlns:v="urn:schemas-microsoft-com:vml" Requires="v">
                <p:oleObj spid="_x0000_s141322" name="Document" r:id="rId5" imgW="5922777" imgH="2993140" progId="Word.Document.12">
                  <p:embed/>
                </p:oleObj>
              </mc:Choice>
              <mc:Fallback>
                <p:oleObj name="Document" r:id="rId5" imgW="5922777" imgH="2993140" progId="Word.Document.12">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8902" y="1931988"/>
                        <a:ext cx="7666417" cy="38732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1"/>
          <p:cNvSpPr/>
          <p:nvPr/>
        </p:nvSpPr>
        <p:spPr>
          <a:xfrm>
            <a:off x="2915816" y="1916832"/>
            <a:ext cx="1152128" cy="36004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977727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For ‘low risk women’, the incidence of adverse perinatal outcomes is low in all birth </a:t>
            </a:r>
            <a:r>
              <a:rPr lang="en-GB" dirty="0" smtClean="0"/>
              <a:t>settings</a:t>
            </a:r>
          </a:p>
          <a:p>
            <a:pPr lvl="1"/>
            <a:r>
              <a:rPr lang="en-GB" dirty="0" smtClean="0"/>
              <a:t>4.3 adverse perinatal </a:t>
            </a:r>
            <a:r>
              <a:rPr lang="en-GB" dirty="0"/>
              <a:t>outcome events per 1000 </a:t>
            </a:r>
            <a:r>
              <a:rPr lang="en-GB" dirty="0" smtClean="0"/>
              <a:t>births</a:t>
            </a:r>
            <a:endParaRPr lang="en-GB" dirty="0"/>
          </a:p>
          <a:p>
            <a:endParaRPr lang="en-GB" dirty="0"/>
          </a:p>
        </p:txBody>
      </p:sp>
    </p:spTree>
    <p:extLst>
      <p:ext uri="{BB962C8B-B14F-4D97-AF65-F5344CB8AC3E}">
        <p14:creationId xmlns:p14="http://schemas.microsoft.com/office/powerpoint/2010/main" val="1167075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t>Maternity policy</a:t>
            </a:r>
            <a:endParaRPr lang="en-GB" sz="3600" b="1" dirty="0"/>
          </a:p>
        </p:txBody>
      </p:sp>
      <p:sp>
        <p:nvSpPr>
          <p:cNvPr id="3" name="Content Placeholder 2"/>
          <p:cNvSpPr>
            <a:spLocks noGrp="1"/>
          </p:cNvSpPr>
          <p:nvPr>
            <p:ph idx="1"/>
          </p:nvPr>
        </p:nvSpPr>
        <p:spPr/>
        <p:txBody>
          <a:bodyPr/>
          <a:lstStyle/>
          <a:p>
            <a:r>
              <a:rPr lang="en-GB" sz="2400" dirty="0"/>
              <a:t>‘</a:t>
            </a:r>
            <a:r>
              <a:rPr lang="en-GB" sz="2400" i="1" dirty="0"/>
              <a:t>Every woman should be able to choose the most appropriate place and professional to attend her during childbirth based on her wishes and cultural preferences and any medical and obstetric needs she and her baby may have</a:t>
            </a:r>
            <a:r>
              <a:rPr lang="en-GB" sz="2400" dirty="0"/>
              <a:t>’</a:t>
            </a:r>
          </a:p>
          <a:p>
            <a:r>
              <a:rPr lang="en-GB" sz="2400" i="1" dirty="0"/>
              <a:t>‘…options for midwife-led care will include midwife-led units in the community or on a hospital site’ </a:t>
            </a:r>
            <a:r>
              <a:rPr lang="en-GB" sz="2400" dirty="0"/>
              <a:t>and that care was to be provided in a </a:t>
            </a:r>
            <a:r>
              <a:rPr lang="en-GB" sz="2400" i="1" dirty="0"/>
              <a:t>‘…framework which enables easy and early transfer of women and babies who unexpectedly require specialist care’</a:t>
            </a:r>
            <a:endParaRPr lang="en-GB" sz="2400" dirty="0"/>
          </a:p>
          <a:p>
            <a:pPr marL="0" indent="0">
              <a:buNone/>
            </a:pPr>
            <a:endParaRPr lang="en-GB" sz="2400" dirty="0"/>
          </a:p>
          <a:p>
            <a:pPr marL="0" indent="0">
              <a:buNone/>
            </a:pPr>
            <a:r>
              <a:rPr lang="en-GB" sz="1400" dirty="0"/>
              <a:t>T</a:t>
            </a:r>
            <a:r>
              <a:rPr lang="en-GB" sz="1400" dirty="0" smtClean="0"/>
              <a:t>he </a:t>
            </a:r>
            <a:r>
              <a:rPr lang="en-GB" sz="1400" dirty="0"/>
              <a:t>Maternity Standard of the </a:t>
            </a:r>
            <a:r>
              <a:rPr lang="en-GB" sz="1400" i="1" dirty="0"/>
              <a:t>National Service Framework (NSF) for Children, Young People and Maternity Services</a:t>
            </a:r>
            <a:endParaRPr lang="en-GB" sz="1400" dirty="0"/>
          </a:p>
          <a:p>
            <a:endParaRPr lang="en-GB" dirty="0"/>
          </a:p>
        </p:txBody>
      </p:sp>
    </p:spTree>
    <p:extLst>
      <p:ext uri="{BB962C8B-B14F-4D97-AF65-F5344CB8AC3E}">
        <p14:creationId xmlns:p14="http://schemas.microsoft.com/office/powerpoint/2010/main" val="12086652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lstStyle/>
          <a:p>
            <a:r>
              <a:rPr lang="en-GB" sz="3600" b="1" dirty="0"/>
              <a:t>Adverse perinatal outcome for babies of ‘low risk’ </a:t>
            </a:r>
            <a:r>
              <a:rPr lang="en-GB" sz="3600" b="1" dirty="0" smtClean="0"/>
              <a:t>women</a:t>
            </a:r>
            <a:endParaRPr lang="en-GB" sz="3600" dirty="0"/>
          </a:p>
        </p:txBody>
      </p:sp>
      <p:pic>
        <p:nvPicPr>
          <p:cNvPr id="139270" name="Picture 6"/>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1844824"/>
            <a:ext cx="8229600" cy="4085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10501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Adverse outcome for ‘low risk’ women by parity</a:t>
            </a:r>
          </a:p>
        </p:txBody>
      </p:sp>
      <p:pic>
        <p:nvPicPr>
          <p:cNvPr id="140289" name="Picture 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259632" y="2276872"/>
            <a:ext cx="8229600" cy="3396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4186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Adverse outcome for ‘low risk’ women by parity</a:t>
            </a:r>
          </a:p>
        </p:txBody>
      </p:sp>
      <p:pic>
        <p:nvPicPr>
          <p:cNvPr id="141313" name="Picture 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259632" y="2204864"/>
            <a:ext cx="8229600" cy="3591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70252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3600" b="1" dirty="0" smtClean="0"/>
              <a:t>Adverse perinatal outcome</a:t>
            </a:r>
            <a:endParaRPr lang="en-GB" sz="3600" b="1" dirty="0"/>
          </a:p>
        </p:txBody>
      </p:sp>
      <p:sp>
        <p:nvSpPr>
          <p:cNvPr id="4" name="Content Placeholder 3"/>
          <p:cNvSpPr>
            <a:spLocks noGrp="1"/>
          </p:cNvSpPr>
          <p:nvPr>
            <p:ph idx="1"/>
          </p:nvPr>
        </p:nvSpPr>
        <p:spPr/>
        <p:txBody>
          <a:bodyPr/>
          <a:lstStyle/>
          <a:p>
            <a:r>
              <a:rPr lang="en-GB" dirty="0"/>
              <a:t>For multiparous ‘low’ risk women there are no differences in adverse perinatal outcomes between </a:t>
            </a:r>
            <a:r>
              <a:rPr lang="en-GB" dirty="0" smtClean="0"/>
              <a:t>settings</a:t>
            </a:r>
          </a:p>
          <a:p>
            <a:r>
              <a:rPr lang="en-GB" dirty="0" smtClean="0"/>
              <a:t>The </a:t>
            </a:r>
            <a:r>
              <a:rPr lang="en-GB" dirty="0"/>
              <a:t>risk of an adverse perinatal outcome appears to be higher for nulliparous women who plan to give birth at home (9.3 primary outcome events per 1000 births vs. 5.3 per 1000 births in an OU</a:t>
            </a:r>
            <a:r>
              <a:rPr lang="en-GB" dirty="0" smtClean="0"/>
              <a:t>)</a:t>
            </a:r>
            <a:endParaRPr lang="en-GB" dirty="0"/>
          </a:p>
          <a:p>
            <a:endParaRPr lang="en-GB" dirty="0"/>
          </a:p>
        </p:txBody>
      </p:sp>
    </p:spTree>
    <p:extLst>
      <p:ext uri="{BB962C8B-B14F-4D97-AF65-F5344CB8AC3E}">
        <p14:creationId xmlns:p14="http://schemas.microsoft.com/office/powerpoint/2010/main" val="314618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Maternal outcomes</a:t>
            </a:r>
            <a:endParaRPr lang="en-GB" sz="3600" dirty="0"/>
          </a:p>
        </p:txBody>
      </p:sp>
      <p:sp>
        <p:nvSpPr>
          <p:cNvPr id="3" name="Content Placeholder 2"/>
          <p:cNvSpPr>
            <a:spLocks noGrp="1"/>
          </p:cNvSpPr>
          <p:nvPr>
            <p:ph idx="1"/>
          </p:nvPr>
        </p:nvSpPr>
        <p:spPr/>
        <p:txBody>
          <a:bodyPr/>
          <a:lstStyle/>
          <a:p>
            <a:r>
              <a:rPr lang="en-GB" dirty="0" smtClean="0"/>
              <a:t>Mode of birth</a:t>
            </a:r>
          </a:p>
          <a:p>
            <a:r>
              <a:rPr lang="en-GB" dirty="0">
                <a:solidFill>
                  <a:srgbClr val="336699"/>
                </a:solidFill>
              </a:rPr>
              <a:t>M</a:t>
            </a:r>
            <a:r>
              <a:rPr lang="en-GB" dirty="0" smtClean="0">
                <a:solidFill>
                  <a:srgbClr val="336699"/>
                </a:solidFill>
              </a:rPr>
              <a:t>aternal </a:t>
            </a:r>
            <a:r>
              <a:rPr lang="en-GB" dirty="0">
                <a:solidFill>
                  <a:srgbClr val="336699"/>
                </a:solidFill>
              </a:rPr>
              <a:t>morbidity and </a:t>
            </a:r>
            <a:r>
              <a:rPr lang="en-GB" dirty="0" smtClean="0">
                <a:solidFill>
                  <a:srgbClr val="336699"/>
                </a:solidFill>
              </a:rPr>
              <a:t>mortality</a:t>
            </a:r>
          </a:p>
          <a:p>
            <a:r>
              <a:rPr lang="en-GB" dirty="0" smtClean="0">
                <a:solidFill>
                  <a:srgbClr val="336699"/>
                </a:solidFill>
              </a:rPr>
              <a:t>Interventions </a:t>
            </a:r>
            <a:r>
              <a:rPr lang="en-GB" dirty="0">
                <a:solidFill>
                  <a:srgbClr val="336699"/>
                </a:solidFill>
              </a:rPr>
              <a:t>during labour and birth</a:t>
            </a:r>
          </a:p>
          <a:p>
            <a:endParaRPr lang="en-GB" dirty="0"/>
          </a:p>
        </p:txBody>
      </p:sp>
    </p:spTree>
    <p:extLst>
      <p:ext uri="{BB962C8B-B14F-4D97-AF65-F5344CB8AC3E}">
        <p14:creationId xmlns:p14="http://schemas.microsoft.com/office/powerpoint/2010/main" val="206787588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Mode of birth for ‘low risk’ women by planned place of </a:t>
            </a:r>
            <a:r>
              <a:rPr lang="en-GB" sz="3600" b="1" dirty="0" smtClean="0"/>
              <a:t>birth</a:t>
            </a:r>
            <a:endParaRPr lang="en-GB" sz="3600" dirty="0"/>
          </a:p>
        </p:txBody>
      </p:sp>
      <p:pic>
        <p:nvPicPr>
          <p:cNvPr id="144385" name="Picture 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331640" y="1988840"/>
            <a:ext cx="8229600" cy="4182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37569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‘Normal birth’ for ‘low risk’ women by planned place of </a:t>
            </a:r>
            <a:r>
              <a:rPr lang="en-GB" sz="3600" b="1" dirty="0" smtClean="0"/>
              <a:t>birth</a:t>
            </a:r>
            <a:endParaRPr lang="en-GB" sz="3600" dirty="0"/>
          </a:p>
        </p:txBody>
      </p:sp>
      <p:pic>
        <p:nvPicPr>
          <p:cNvPr id="145409" name="Picture 1"/>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475656" y="2276872"/>
            <a:ext cx="8229600" cy="3466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76221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600" b="1" dirty="0" smtClean="0"/>
              <a:t>Cost effectiveness analysis</a:t>
            </a:r>
            <a:endParaRPr lang="en-GB" sz="3600" b="1" dirty="0"/>
          </a:p>
        </p:txBody>
      </p:sp>
      <p:sp>
        <p:nvSpPr>
          <p:cNvPr id="4" name="Subtitle 3"/>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984371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Cost effectiveness analysis</a:t>
            </a:r>
            <a:endParaRPr lang="en-GB" sz="3600" dirty="0"/>
          </a:p>
        </p:txBody>
      </p:sp>
      <p:sp>
        <p:nvSpPr>
          <p:cNvPr id="3" name="Content Placeholder 2"/>
          <p:cNvSpPr>
            <a:spLocks noGrp="1"/>
          </p:cNvSpPr>
          <p:nvPr>
            <p:ph idx="1"/>
          </p:nvPr>
        </p:nvSpPr>
        <p:spPr/>
        <p:txBody>
          <a:bodyPr/>
          <a:lstStyle/>
          <a:p>
            <a:r>
              <a:rPr lang="en-GB" dirty="0"/>
              <a:t>Total costs captured </a:t>
            </a:r>
          </a:p>
          <a:p>
            <a:pPr lvl="1"/>
            <a:r>
              <a:rPr lang="en-GB" dirty="0"/>
              <a:t>all resource use and the unit costs of intrapartum care and immediate postnatal period after birth, including any higher level care for the mother or baby</a:t>
            </a:r>
          </a:p>
          <a:p>
            <a:pPr marL="0" indent="0">
              <a:buNone/>
            </a:pPr>
            <a:endParaRPr lang="en-GB" dirty="0"/>
          </a:p>
          <a:p>
            <a:endParaRPr lang="en-GB" dirty="0"/>
          </a:p>
        </p:txBody>
      </p:sp>
    </p:spTree>
    <p:extLst>
      <p:ext uri="{BB962C8B-B14F-4D97-AF65-F5344CB8AC3E}">
        <p14:creationId xmlns:p14="http://schemas.microsoft.com/office/powerpoint/2010/main" val="31782030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Cost effectiveness analysis</a:t>
            </a:r>
            <a:endParaRPr lang="en-GB" sz="3600" dirty="0"/>
          </a:p>
        </p:txBody>
      </p:sp>
      <p:sp>
        <p:nvSpPr>
          <p:cNvPr id="3" name="Content Placeholder 2"/>
          <p:cNvSpPr>
            <a:spLocks noGrp="1"/>
          </p:cNvSpPr>
          <p:nvPr>
            <p:ph idx="1"/>
          </p:nvPr>
        </p:nvSpPr>
        <p:spPr/>
        <p:txBody>
          <a:bodyPr/>
          <a:lstStyle/>
          <a:p>
            <a:r>
              <a:rPr lang="en-GB" dirty="0"/>
              <a:t>Total unadjusted mean costs per ‘low risk’ woman planning a birth in each setting were: </a:t>
            </a:r>
          </a:p>
          <a:p>
            <a:pPr lvl="1"/>
            <a:r>
              <a:rPr lang="en-GB" dirty="0"/>
              <a:t>OU </a:t>
            </a:r>
            <a:r>
              <a:rPr lang="en-GB" dirty="0" smtClean="0"/>
              <a:t>	£</a:t>
            </a:r>
            <a:r>
              <a:rPr lang="en-GB" dirty="0"/>
              <a:t>1,631.2</a:t>
            </a:r>
          </a:p>
          <a:p>
            <a:pPr lvl="1"/>
            <a:r>
              <a:rPr lang="en-GB" dirty="0"/>
              <a:t>AMU </a:t>
            </a:r>
            <a:r>
              <a:rPr lang="en-GB" dirty="0" smtClean="0"/>
              <a:t>	£</a:t>
            </a:r>
            <a:r>
              <a:rPr lang="en-GB" dirty="0"/>
              <a:t>1,461.2</a:t>
            </a:r>
          </a:p>
          <a:p>
            <a:pPr lvl="1"/>
            <a:r>
              <a:rPr lang="en-GB" dirty="0"/>
              <a:t>FMU </a:t>
            </a:r>
            <a:r>
              <a:rPr lang="en-GB" dirty="0" smtClean="0"/>
              <a:t>	£</a:t>
            </a:r>
            <a:r>
              <a:rPr lang="en-GB" dirty="0"/>
              <a:t>1,434.9 </a:t>
            </a:r>
          </a:p>
          <a:p>
            <a:pPr lvl="1"/>
            <a:r>
              <a:rPr lang="en-GB" dirty="0"/>
              <a:t>Home </a:t>
            </a:r>
            <a:r>
              <a:rPr lang="en-GB" dirty="0" smtClean="0"/>
              <a:t>	£</a:t>
            </a:r>
            <a:r>
              <a:rPr lang="en-GB" dirty="0"/>
              <a:t>1,066.5</a:t>
            </a:r>
          </a:p>
          <a:p>
            <a:endParaRPr lang="en-GB" dirty="0"/>
          </a:p>
        </p:txBody>
      </p:sp>
    </p:spTree>
    <p:extLst>
      <p:ext uri="{BB962C8B-B14F-4D97-AF65-F5344CB8AC3E}">
        <p14:creationId xmlns:p14="http://schemas.microsoft.com/office/powerpoint/2010/main" val="2815624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i="1" dirty="0"/>
              <a:t>Maternity Matters</a:t>
            </a:r>
            <a:r>
              <a:rPr lang="en-GB" dirty="0"/>
              <a:t> consolidated this policy direction for maternity care </a:t>
            </a:r>
            <a:r>
              <a:rPr lang="en-GB" dirty="0" smtClean="0"/>
              <a:t>emphasising</a:t>
            </a:r>
          </a:p>
          <a:p>
            <a:pPr lvl="1"/>
            <a:r>
              <a:rPr lang="en-GB" dirty="0" smtClean="0"/>
              <a:t>‘</a:t>
            </a:r>
            <a:r>
              <a:rPr lang="en-GB" dirty="0"/>
              <a:t>choice, access and continuity in a safe service’ </a:t>
            </a:r>
            <a:endParaRPr lang="en-GB" dirty="0" smtClean="0"/>
          </a:p>
          <a:p>
            <a:r>
              <a:rPr lang="en-GB" dirty="0" smtClean="0"/>
              <a:t>and </a:t>
            </a:r>
            <a:r>
              <a:rPr lang="en-GB" dirty="0"/>
              <a:t>setting out a </a:t>
            </a:r>
            <a:endParaRPr lang="en-GB" dirty="0" smtClean="0"/>
          </a:p>
          <a:p>
            <a:pPr lvl="1"/>
            <a:r>
              <a:rPr lang="en-GB" dirty="0" smtClean="0"/>
              <a:t>‘</a:t>
            </a:r>
            <a:r>
              <a:rPr lang="en-GB" dirty="0"/>
              <a:t>national choice guarantee’ for place of birth</a:t>
            </a:r>
          </a:p>
        </p:txBody>
      </p:sp>
    </p:spTree>
    <p:extLst>
      <p:ext uri="{BB962C8B-B14F-4D97-AF65-F5344CB8AC3E}">
        <p14:creationId xmlns:p14="http://schemas.microsoft.com/office/powerpoint/2010/main" val="25349737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Cost effectiveness analysis</a:t>
            </a:r>
            <a:endParaRPr lang="en-GB" sz="3600" dirty="0"/>
          </a:p>
        </p:txBody>
      </p:sp>
      <p:sp>
        <p:nvSpPr>
          <p:cNvPr id="4" name="Text Placeholder 3"/>
          <p:cNvSpPr>
            <a:spLocks noGrp="1"/>
          </p:cNvSpPr>
          <p:nvPr>
            <p:ph type="body" idx="1"/>
          </p:nvPr>
        </p:nvSpPr>
        <p:spPr>
          <a:xfrm>
            <a:off x="467544" y="1556792"/>
            <a:ext cx="8219256" cy="639762"/>
          </a:xfrm>
        </p:spPr>
        <p:txBody>
          <a:bodyPr/>
          <a:lstStyle/>
          <a:p>
            <a:endParaRPr lang="en-GB" dirty="0" smtClean="0"/>
          </a:p>
          <a:p>
            <a:endParaRPr lang="en-GB" dirty="0"/>
          </a:p>
          <a:p>
            <a:r>
              <a:rPr lang="en-GB" dirty="0" smtClean="0"/>
              <a:t>Subgroup </a:t>
            </a:r>
            <a:r>
              <a:rPr lang="en-GB" dirty="0"/>
              <a:t>analyses by parity.</a:t>
            </a:r>
          </a:p>
          <a:p>
            <a:endParaRPr lang="en-GB" dirty="0"/>
          </a:p>
        </p:txBody>
      </p:sp>
      <p:sp>
        <p:nvSpPr>
          <p:cNvPr id="5" name="Content Placeholder 4"/>
          <p:cNvSpPr>
            <a:spLocks noGrp="1"/>
          </p:cNvSpPr>
          <p:nvPr>
            <p:ph sz="half" idx="2"/>
          </p:nvPr>
        </p:nvSpPr>
        <p:spPr/>
        <p:txBody>
          <a:bodyPr/>
          <a:lstStyle/>
          <a:p>
            <a:r>
              <a:rPr lang="en-GB" dirty="0"/>
              <a:t>Mean costs per ‘low risk’ nulliparous woman:</a:t>
            </a:r>
          </a:p>
          <a:p>
            <a:pPr lvl="1"/>
            <a:r>
              <a:rPr lang="en-GB" dirty="0"/>
              <a:t>OU </a:t>
            </a:r>
            <a:r>
              <a:rPr lang="en-GB" dirty="0" smtClean="0"/>
              <a:t>	£2,075.2</a:t>
            </a:r>
            <a:endParaRPr lang="en-GB" dirty="0"/>
          </a:p>
          <a:p>
            <a:pPr lvl="1"/>
            <a:r>
              <a:rPr lang="en-GB" dirty="0"/>
              <a:t>AMU </a:t>
            </a:r>
            <a:r>
              <a:rPr lang="en-GB" dirty="0" smtClean="0"/>
              <a:t>	£</a:t>
            </a:r>
            <a:r>
              <a:rPr lang="en-GB" dirty="0"/>
              <a:t>1,983.1</a:t>
            </a:r>
          </a:p>
          <a:p>
            <a:pPr lvl="1"/>
            <a:r>
              <a:rPr lang="en-GB" dirty="0"/>
              <a:t>FMU </a:t>
            </a:r>
            <a:r>
              <a:rPr lang="en-GB" dirty="0" smtClean="0"/>
              <a:t>	£</a:t>
            </a:r>
            <a:r>
              <a:rPr lang="en-GB" dirty="0"/>
              <a:t>1,912.5 </a:t>
            </a:r>
          </a:p>
          <a:p>
            <a:pPr lvl="1"/>
            <a:r>
              <a:rPr lang="en-GB" dirty="0"/>
              <a:t>Home </a:t>
            </a:r>
            <a:r>
              <a:rPr lang="en-GB" dirty="0" smtClean="0"/>
              <a:t>	£</a:t>
            </a:r>
            <a:r>
              <a:rPr lang="en-GB" dirty="0"/>
              <a:t>1,793.7</a:t>
            </a:r>
          </a:p>
          <a:p>
            <a:endParaRPr lang="en-GB" dirty="0"/>
          </a:p>
        </p:txBody>
      </p:sp>
      <p:sp>
        <p:nvSpPr>
          <p:cNvPr id="7" name="Content Placeholder 6"/>
          <p:cNvSpPr>
            <a:spLocks noGrp="1"/>
          </p:cNvSpPr>
          <p:nvPr>
            <p:ph sz="quarter" idx="4"/>
          </p:nvPr>
        </p:nvSpPr>
        <p:spPr/>
        <p:txBody>
          <a:bodyPr/>
          <a:lstStyle/>
          <a:p>
            <a:r>
              <a:rPr lang="en-GB" dirty="0"/>
              <a:t>Mean costs per ‘low risk’ multiparous woman: </a:t>
            </a:r>
          </a:p>
          <a:p>
            <a:pPr lvl="1"/>
            <a:r>
              <a:rPr lang="en-GB" dirty="0"/>
              <a:t>OU </a:t>
            </a:r>
            <a:r>
              <a:rPr lang="en-GB" dirty="0" smtClean="0"/>
              <a:t>	£</a:t>
            </a:r>
            <a:r>
              <a:rPr lang="en-GB" dirty="0"/>
              <a:t>1,142.4</a:t>
            </a:r>
          </a:p>
          <a:p>
            <a:pPr lvl="1"/>
            <a:r>
              <a:rPr lang="en-GB" dirty="0"/>
              <a:t>AMU </a:t>
            </a:r>
            <a:r>
              <a:rPr lang="en-GB" dirty="0" smtClean="0"/>
              <a:t>	£</a:t>
            </a:r>
            <a:r>
              <a:rPr lang="en-GB" dirty="0"/>
              <a:t>991.3</a:t>
            </a:r>
          </a:p>
          <a:p>
            <a:pPr lvl="1"/>
            <a:r>
              <a:rPr lang="en-GB" dirty="0"/>
              <a:t>FMU </a:t>
            </a:r>
            <a:r>
              <a:rPr lang="en-GB" dirty="0" smtClean="0"/>
              <a:t>	£</a:t>
            </a:r>
            <a:r>
              <a:rPr lang="en-GB" dirty="0"/>
              <a:t>968.9 </a:t>
            </a:r>
          </a:p>
          <a:p>
            <a:pPr lvl="1"/>
            <a:r>
              <a:rPr lang="en-GB" dirty="0"/>
              <a:t>Home </a:t>
            </a:r>
            <a:r>
              <a:rPr lang="en-GB" dirty="0" smtClean="0"/>
              <a:t>	£</a:t>
            </a:r>
            <a:r>
              <a:rPr lang="en-GB" dirty="0"/>
              <a:t>780.4</a:t>
            </a:r>
          </a:p>
          <a:p>
            <a:endParaRPr lang="en-GB" dirty="0"/>
          </a:p>
        </p:txBody>
      </p:sp>
    </p:spTree>
    <p:extLst>
      <p:ext uri="{BB962C8B-B14F-4D97-AF65-F5344CB8AC3E}">
        <p14:creationId xmlns:p14="http://schemas.microsoft.com/office/powerpoint/2010/main" val="22551394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Cost effectiveness analysis</a:t>
            </a:r>
            <a:endParaRPr lang="en-GB" sz="3600" dirty="0"/>
          </a:p>
        </p:txBody>
      </p:sp>
      <p:sp>
        <p:nvSpPr>
          <p:cNvPr id="3" name="Content Placeholder 2"/>
          <p:cNvSpPr>
            <a:spLocks noGrp="1"/>
          </p:cNvSpPr>
          <p:nvPr>
            <p:ph idx="1"/>
          </p:nvPr>
        </p:nvSpPr>
        <p:spPr/>
        <p:txBody>
          <a:bodyPr/>
          <a:lstStyle/>
          <a:p>
            <a:r>
              <a:rPr lang="en-GB" sz="2800" dirty="0"/>
              <a:t>Mean differences in costs per woman for planned OU and non-OU births were weighted, adjusted and bootstrapped in an additional analysis</a:t>
            </a:r>
          </a:p>
          <a:p>
            <a:r>
              <a:rPr lang="en-GB" sz="2800" dirty="0" smtClean="0"/>
              <a:t>Means </a:t>
            </a:r>
            <a:r>
              <a:rPr lang="en-GB" sz="2800" dirty="0"/>
              <a:t>costs of births in planned non-OU settings were cost-saving when compared with the mean cost of births planned in OUs: </a:t>
            </a:r>
          </a:p>
          <a:p>
            <a:pPr lvl="1"/>
            <a:r>
              <a:rPr lang="en-GB" dirty="0"/>
              <a:t>£366.8 (home)</a:t>
            </a:r>
          </a:p>
          <a:p>
            <a:pPr lvl="1"/>
            <a:r>
              <a:rPr lang="en-GB" dirty="0"/>
              <a:t>£182.1 (FMU)</a:t>
            </a:r>
          </a:p>
          <a:p>
            <a:pPr lvl="1"/>
            <a:r>
              <a:rPr lang="en-GB" dirty="0"/>
              <a:t>£129.3 (AMU</a:t>
            </a:r>
            <a:r>
              <a:rPr lang="en-GB" dirty="0" smtClean="0"/>
              <a:t>)</a:t>
            </a:r>
            <a:endParaRPr lang="en-GB" dirty="0"/>
          </a:p>
          <a:p>
            <a:endParaRPr lang="en-GB" dirty="0"/>
          </a:p>
        </p:txBody>
      </p:sp>
    </p:spTree>
    <p:extLst>
      <p:ext uri="{BB962C8B-B14F-4D97-AF65-F5344CB8AC3E}">
        <p14:creationId xmlns:p14="http://schemas.microsoft.com/office/powerpoint/2010/main" val="225513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Cost effectiveness analysis</a:t>
            </a:r>
            <a:endParaRPr lang="en-GB" sz="3600" dirty="0"/>
          </a:p>
        </p:txBody>
      </p:sp>
      <p:sp>
        <p:nvSpPr>
          <p:cNvPr id="3" name="Content Placeholder 2"/>
          <p:cNvSpPr>
            <a:spLocks noGrp="1"/>
          </p:cNvSpPr>
          <p:nvPr>
            <p:ph idx="1"/>
          </p:nvPr>
        </p:nvSpPr>
        <p:spPr/>
        <p:txBody>
          <a:bodyPr/>
          <a:lstStyle/>
          <a:p>
            <a:r>
              <a:rPr lang="en-GB" dirty="0"/>
              <a:t>Three sets of cost-effectiveness analyses were </a:t>
            </a:r>
            <a:r>
              <a:rPr lang="en-GB" dirty="0" smtClean="0"/>
              <a:t>conducted:</a:t>
            </a:r>
          </a:p>
          <a:p>
            <a:pPr lvl="1"/>
            <a:r>
              <a:rPr lang="en-GB" dirty="0" smtClean="0"/>
              <a:t>for </a:t>
            </a:r>
            <a:r>
              <a:rPr lang="en-GB" dirty="0"/>
              <a:t>the </a:t>
            </a:r>
            <a:r>
              <a:rPr lang="en-GB" dirty="0" smtClean="0"/>
              <a:t>baby</a:t>
            </a:r>
          </a:p>
          <a:p>
            <a:pPr lvl="1"/>
            <a:r>
              <a:rPr lang="en-GB" dirty="0" smtClean="0"/>
              <a:t>the </a:t>
            </a:r>
            <a:r>
              <a:rPr lang="en-GB" dirty="0"/>
              <a:t>mother </a:t>
            </a:r>
            <a:endParaRPr lang="en-GB" dirty="0" smtClean="0"/>
          </a:p>
          <a:p>
            <a:pPr lvl="1"/>
            <a:r>
              <a:rPr lang="en-GB" dirty="0" smtClean="0"/>
              <a:t>the </a:t>
            </a:r>
            <a:r>
              <a:rPr lang="en-GB" dirty="0"/>
              <a:t>outcome of ‘normal birth’ </a:t>
            </a:r>
          </a:p>
          <a:p>
            <a:endParaRPr lang="en-GB" dirty="0"/>
          </a:p>
        </p:txBody>
      </p:sp>
    </p:spTree>
    <p:extLst>
      <p:ext uri="{BB962C8B-B14F-4D97-AF65-F5344CB8AC3E}">
        <p14:creationId xmlns:p14="http://schemas.microsoft.com/office/powerpoint/2010/main" val="22551394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Cost effectiveness analysis</a:t>
            </a:r>
            <a:endParaRPr lang="en-GB" sz="3600" dirty="0"/>
          </a:p>
        </p:txBody>
      </p:sp>
      <p:graphicFrame>
        <p:nvGraphicFramePr>
          <p:cNvPr id="5" name="Object 4"/>
          <p:cNvGraphicFramePr>
            <a:graphicFrameLocks noChangeAspect="1"/>
          </p:cNvGraphicFramePr>
          <p:nvPr>
            <p:extLst>
              <p:ext uri="{D42A27DB-BD31-4B8C-83A1-F6EECF244321}">
                <p14:modId xmlns:p14="http://schemas.microsoft.com/office/powerpoint/2010/main" val="2346379578"/>
              </p:ext>
            </p:extLst>
          </p:nvPr>
        </p:nvGraphicFramePr>
        <p:xfrm>
          <a:off x="971600" y="2311568"/>
          <a:ext cx="6972682" cy="3385666"/>
        </p:xfrm>
        <a:graphic>
          <a:graphicData uri="http://schemas.openxmlformats.org/presentationml/2006/ole">
            <mc:AlternateContent xmlns:mc="http://schemas.openxmlformats.org/markup-compatibility/2006">
              <mc:Choice xmlns:v="urn:schemas-microsoft-com:vml" Requires="v">
                <p:oleObj spid="_x0000_s139278" name="Document" r:id="rId5" imgW="5976374" imgH="2882976" progId="Word.Document.12">
                  <p:embed/>
                </p:oleObj>
              </mc:Choice>
              <mc:Fallback>
                <p:oleObj name="Document" r:id="rId5" imgW="5976374" imgH="2882976" progId="Word.Document.12">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2311568"/>
                        <a:ext cx="6972682" cy="33856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itle 1"/>
          <p:cNvSpPr txBox="1">
            <a:spLocks/>
          </p:cNvSpPr>
          <p:nvPr/>
        </p:nvSpPr>
        <p:spPr bwMode="auto">
          <a:xfrm>
            <a:off x="609600" y="1196752"/>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rgbClr val="336699"/>
                </a:solidFill>
                <a:latin typeface="+mj-lt"/>
                <a:ea typeface="+mj-ea"/>
                <a:cs typeface="+mj-cs"/>
              </a:defRPr>
            </a:lvl1pPr>
            <a:lvl2pPr algn="ctr" rtl="0" fontAlgn="base">
              <a:spcBef>
                <a:spcPct val="0"/>
              </a:spcBef>
              <a:spcAft>
                <a:spcPct val="0"/>
              </a:spcAft>
              <a:defRPr sz="4400">
                <a:solidFill>
                  <a:srgbClr val="336699"/>
                </a:solidFill>
                <a:latin typeface="Arial" charset="0"/>
              </a:defRPr>
            </a:lvl2pPr>
            <a:lvl3pPr algn="ctr" rtl="0" fontAlgn="base">
              <a:spcBef>
                <a:spcPct val="0"/>
              </a:spcBef>
              <a:spcAft>
                <a:spcPct val="0"/>
              </a:spcAft>
              <a:defRPr sz="4400">
                <a:solidFill>
                  <a:srgbClr val="336699"/>
                </a:solidFill>
                <a:latin typeface="Arial" charset="0"/>
              </a:defRPr>
            </a:lvl3pPr>
            <a:lvl4pPr algn="ctr" rtl="0" fontAlgn="base">
              <a:spcBef>
                <a:spcPct val="0"/>
              </a:spcBef>
              <a:spcAft>
                <a:spcPct val="0"/>
              </a:spcAft>
              <a:defRPr sz="4400">
                <a:solidFill>
                  <a:srgbClr val="336699"/>
                </a:solidFill>
                <a:latin typeface="Arial" charset="0"/>
              </a:defRPr>
            </a:lvl4pPr>
            <a:lvl5pPr algn="ctr" rtl="0" fontAlgn="base">
              <a:spcBef>
                <a:spcPct val="0"/>
              </a:spcBef>
              <a:spcAft>
                <a:spcPct val="0"/>
              </a:spcAft>
              <a:defRPr sz="4400">
                <a:solidFill>
                  <a:srgbClr val="336699"/>
                </a:solidFill>
                <a:latin typeface="Arial" charset="0"/>
              </a:defRPr>
            </a:lvl5pPr>
            <a:lvl6pPr marL="457200" algn="ctr" rtl="0" fontAlgn="base">
              <a:spcBef>
                <a:spcPct val="0"/>
              </a:spcBef>
              <a:spcAft>
                <a:spcPct val="0"/>
              </a:spcAft>
              <a:defRPr sz="4400">
                <a:solidFill>
                  <a:srgbClr val="336699"/>
                </a:solidFill>
                <a:latin typeface="Arial" charset="0"/>
              </a:defRPr>
            </a:lvl6pPr>
            <a:lvl7pPr marL="914400" algn="ctr" rtl="0" fontAlgn="base">
              <a:spcBef>
                <a:spcPct val="0"/>
              </a:spcBef>
              <a:spcAft>
                <a:spcPct val="0"/>
              </a:spcAft>
              <a:defRPr sz="4400">
                <a:solidFill>
                  <a:srgbClr val="336699"/>
                </a:solidFill>
                <a:latin typeface="Arial" charset="0"/>
              </a:defRPr>
            </a:lvl7pPr>
            <a:lvl8pPr marL="1371600" algn="ctr" rtl="0" fontAlgn="base">
              <a:spcBef>
                <a:spcPct val="0"/>
              </a:spcBef>
              <a:spcAft>
                <a:spcPct val="0"/>
              </a:spcAft>
              <a:defRPr sz="4400">
                <a:solidFill>
                  <a:srgbClr val="336699"/>
                </a:solidFill>
                <a:latin typeface="Arial" charset="0"/>
              </a:defRPr>
            </a:lvl8pPr>
            <a:lvl9pPr marL="1828800" algn="ctr" rtl="0" fontAlgn="base">
              <a:spcBef>
                <a:spcPct val="0"/>
              </a:spcBef>
              <a:spcAft>
                <a:spcPct val="0"/>
              </a:spcAft>
              <a:defRPr sz="4400">
                <a:solidFill>
                  <a:srgbClr val="336699"/>
                </a:solidFill>
                <a:latin typeface="Arial" charset="0"/>
              </a:defRPr>
            </a:lvl9pPr>
          </a:lstStyle>
          <a:p>
            <a:r>
              <a:rPr lang="en-GB" sz="2000" b="1" dirty="0" smtClean="0">
                <a:solidFill>
                  <a:schemeClr val="tx1"/>
                </a:solidFill>
              </a:rPr>
              <a:t>Incremental </a:t>
            </a:r>
            <a:r>
              <a:rPr lang="en-GB" sz="2000" b="1" dirty="0">
                <a:solidFill>
                  <a:schemeClr val="tx1"/>
                </a:solidFill>
              </a:rPr>
              <a:t>cost effectiveness ratios and net benefit statistics for the primary outcome for ‘low risk’ nulliparous women</a:t>
            </a:r>
            <a:r>
              <a:rPr lang="en-GB" sz="2000" b="1" dirty="0" smtClean="0">
                <a:solidFill>
                  <a:schemeClr val="tx1"/>
                </a:solidFill>
              </a:rPr>
              <a:t> </a:t>
            </a:r>
            <a:endParaRPr lang="en-GB" sz="2000" dirty="0">
              <a:solidFill>
                <a:schemeClr val="tx1"/>
              </a:solidFill>
            </a:endParaRPr>
          </a:p>
        </p:txBody>
      </p:sp>
    </p:spTree>
    <p:extLst>
      <p:ext uri="{BB962C8B-B14F-4D97-AF65-F5344CB8AC3E}">
        <p14:creationId xmlns:p14="http://schemas.microsoft.com/office/powerpoint/2010/main" val="37750709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t>Cost effectiveness plane: planned birth at home compared with OU for ‘low risk’ </a:t>
            </a:r>
            <a:r>
              <a:rPr lang="en-GB" sz="2400" dirty="0" smtClean="0"/>
              <a:t>nulliparous women </a:t>
            </a:r>
            <a:r>
              <a:rPr lang="en-GB" sz="2400" dirty="0"/>
              <a:t>without complicating conditions at the start of care in labour</a:t>
            </a:r>
          </a:p>
        </p:txBody>
      </p:sp>
      <p:pic>
        <p:nvPicPr>
          <p:cNvPr id="139266" name="Picture 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1916832"/>
            <a:ext cx="5976664" cy="36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67934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Cost effectiveness analysis</a:t>
            </a:r>
            <a:endParaRPr lang="en-GB" sz="3600" dirty="0"/>
          </a:p>
        </p:txBody>
      </p:sp>
      <p:sp>
        <p:nvSpPr>
          <p:cNvPr id="3" name="Content Placeholder 2"/>
          <p:cNvSpPr>
            <a:spLocks noGrp="1"/>
          </p:cNvSpPr>
          <p:nvPr>
            <p:ph idx="1"/>
          </p:nvPr>
        </p:nvSpPr>
        <p:spPr/>
        <p:txBody>
          <a:bodyPr/>
          <a:lstStyle/>
          <a:p>
            <a:r>
              <a:rPr lang="en-GB" sz="2400" dirty="0"/>
              <a:t>Cost-effectiveness analysis on nulliparous women resulted in a less-costly intrapartum maternity option but with increased adverse perinatal outcomes</a:t>
            </a:r>
          </a:p>
          <a:p>
            <a:endParaRPr lang="en-GB" sz="2400" dirty="0"/>
          </a:p>
          <a:p>
            <a:r>
              <a:rPr lang="en-GB" sz="2400" dirty="0"/>
              <a:t>For multiparous women there were lower costs in planned non-OU settings accompanied by uncertainty surrounding changes to perinatal outcomes</a:t>
            </a:r>
          </a:p>
          <a:p>
            <a:pPr marL="0" indent="0">
              <a:buNone/>
            </a:pPr>
            <a:r>
              <a:rPr lang="en-GB" sz="2400" dirty="0"/>
              <a:t> </a:t>
            </a:r>
          </a:p>
        </p:txBody>
      </p:sp>
    </p:spTree>
    <p:extLst>
      <p:ext uri="{BB962C8B-B14F-4D97-AF65-F5344CB8AC3E}">
        <p14:creationId xmlns:p14="http://schemas.microsoft.com/office/powerpoint/2010/main" val="22551394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Cost effectiveness analysis</a:t>
            </a:r>
            <a:endParaRPr lang="en-GB" sz="3600" dirty="0"/>
          </a:p>
        </p:txBody>
      </p:sp>
      <p:sp>
        <p:nvSpPr>
          <p:cNvPr id="3" name="Content Placeholder 2"/>
          <p:cNvSpPr>
            <a:spLocks noGrp="1"/>
          </p:cNvSpPr>
          <p:nvPr>
            <p:ph idx="1"/>
          </p:nvPr>
        </p:nvSpPr>
        <p:spPr/>
        <p:txBody>
          <a:bodyPr/>
          <a:lstStyle/>
          <a:p>
            <a:r>
              <a:rPr lang="en-GB" sz="2400" dirty="0"/>
              <a:t>The cost-effectiveness analyses for maternal outcomes showed that planned births in non-OU unit settings led to improvements in maternal outcomes and reductions in costs to the NHS when compared to planned birth in an OU</a:t>
            </a:r>
          </a:p>
          <a:p>
            <a:pPr marL="0" indent="0">
              <a:buNone/>
            </a:pPr>
            <a:r>
              <a:rPr lang="en-GB" sz="2400" dirty="0"/>
              <a:t> </a:t>
            </a:r>
          </a:p>
          <a:p>
            <a:r>
              <a:rPr lang="en-GB" sz="2400" dirty="0"/>
              <a:t>All planned births in non-OU settings led to significant increases in ‘normal birth’ and significant reductions in costs when compared to planned birth in an OU</a:t>
            </a:r>
          </a:p>
          <a:p>
            <a:endParaRPr lang="en-GB" dirty="0"/>
          </a:p>
          <a:p>
            <a:endParaRPr lang="en-GB" dirty="0"/>
          </a:p>
        </p:txBody>
      </p:sp>
    </p:spTree>
    <p:extLst>
      <p:ext uri="{BB962C8B-B14F-4D97-AF65-F5344CB8AC3E}">
        <p14:creationId xmlns:p14="http://schemas.microsoft.com/office/powerpoint/2010/main" val="225513948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t>Cost effectiveness analysis - summary</a:t>
            </a:r>
            <a:endParaRPr lang="en-GB" sz="3600" b="1" dirty="0"/>
          </a:p>
        </p:txBody>
      </p:sp>
      <p:sp>
        <p:nvSpPr>
          <p:cNvPr id="6" name="Content Placeholder 5"/>
          <p:cNvSpPr>
            <a:spLocks noGrp="1"/>
          </p:cNvSpPr>
          <p:nvPr>
            <p:ph idx="1"/>
          </p:nvPr>
        </p:nvSpPr>
        <p:spPr/>
        <p:txBody>
          <a:bodyPr/>
          <a:lstStyle/>
          <a:p>
            <a:r>
              <a:rPr lang="en-GB" dirty="0"/>
              <a:t>For ‘low </a:t>
            </a:r>
            <a:r>
              <a:rPr lang="en-GB" dirty="0" smtClean="0"/>
              <a:t>risk’ women, </a:t>
            </a:r>
            <a:r>
              <a:rPr lang="en-GB" dirty="0"/>
              <a:t>the cost to the NHS of intrapartum and related postnatal care, including costs associated with clinical complications, is lower for birth planned at home, in a FMU and in an AMU compared with planned birth in an </a:t>
            </a:r>
            <a:r>
              <a:rPr lang="en-GB" dirty="0" smtClean="0"/>
              <a:t>OU </a:t>
            </a:r>
            <a:endParaRPr lang="en-GB" dirty="0"/>
          </a:p>
          <a:p>
            <a:endParaRPr lang="en-GB" dirty="0"/>
          </a:p>
        </p:txBody>
      </p:sp>
    </p:spTree>
    <p:extLst>
      <p:ext uri="{BB962C8B-B14F-4D97-AF65-F5344CB8AC3E}">
        <p14:creationId xmlns:p14="http://schemas.microsoft.com/office/powerpoint/2010/main" val="14590859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600" b="1" dirty="0"/>
              <a:t>Qualitative organisational case studies</a:t>
            </a:r>
            <a:endParaRPr lang="en-GB" sz="3600" dirty="0"/>
          </a:p>
        </p:txBody>
      </p:sp>
      <p:sp>
        <p:nvSpPr>
          <p:cNvPr id="3" name="Subtitle 2"/>
          <p:cNvSpPr>
            <a:spLocks noGrp="1"/>
          </p:cNvSpPr>
          <p:nvPr>
            <p:ph type="subTitle" idx="1"/>
          </p:nvPr>
        </p:nvSpPr>
        <p:spPr/>
        <p:txBody>
          <a:bodyPr/>
          <a:lstStyle/>
          <a:p>
            <a:r>
              <a:rPr lang="en-GB" dirty="0" smtClean="0"/>
              <a:t>Findings</a:t>
            </a:r>
            <a:endParaRPr lang="en-GB" dirty="0"/>
          </a:p>
        </p:txBody>
      </p:sp>
    </p:spTree>
    <p:extLst>
      <p:ext uri="{BB962C8B-B14F-4D97-AF65-F5344CB8AC3E}">
        <p14:creationId xmlns:p14="http://schemas.microsoft.com/office/powerpoint/2010/main" val="20122850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3600" b="1" dirty="0" smtClean="0"/>
              <a:t>Themes</a:t>
            </a:r>
            <a:endParaRPr lang="en-GB" sz="3600" b="1" dirty="0"/>
          </a:p>
        </p:txBody>
      </p:sp>
      <p:sp>
        <p:nvSpPr>
          <p:cNvPr id="4" name="Content Placeholder 3"/>
          <p:cNvSpPr>
            <a:spLocks noGrp="1"/>
          </p:cNvSpPr>
          <p:nvPr>
            <p:ph idx="1"/>
          </p:nvPr>
        </p:nvSpPr>
        <p:spPr/>
        <p:txBody>
          <a:bodyPr/>
          <a:lstStyle/>
          <a:p>
            <a:r>
              <a:rPr lang="en-GB" dirty="0"/>
              <a:t>Concerns around transfer distance meant that many women did not feel they had any realistic choice of place of </a:t>
            </a:r>
            <a:r>
              <a:rPr lang="en-GB" dirty="0" smtClean="0"/>
              <a:t>birth</a:t>
            </a:r>
          </a:p>
          <a:p>
            <a:endParaRPr lang="en-GB" dirty="0"/>
          </a:p>
          <a:p>
            <a:r>
              <a:rPr lang="en-GB" dirty="0" smtClean="0"/>
              <a:t>Travel </a:t>
            </a:r>
            <a:r>
              <a:rPr lang="en-GB" dirty="0"/>
              <a:t>distance to OUs was a concern for women living in more rural </a:t>
            </a:r>
            <a:r>
              <a:rPr lang="en-GB" dirty="0" smtClean="0"/>
              <a:t>areas</a:t>
            </a:r>
            <a:endParaRPr lang="en-GB" dirty="0"/>
          </a:p>
          <a:p>
            <a:pPr marL="0" indent="0">
              <a:buNone/>
            </a:pPr>
            <a:endParaRPr lang="en-GB" dirty="0"/>
          </a:p>
        </p:txBody>
      </p:sp>
    </p:spTree>
    <p:extLst>
      <p:ext uri="{BB962C8B-B14F-4D97-AF65-F5344CB8AC3E}">
        <p14:creationId xmlns:p14="http://schemas.microsoft.com/office/powerpoint/2010/main" val="3032876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t>Current evidence</a:t>
            </a:r>
            <a:endParaRPr lang="en-GB" sz="3600" b="1" dirty="0"/>
          </a:p>
        </p:txBody>
      </p:sp>
      <p:sp>
        <p:nvSpPr>
          <p:cNvPr id="3" name="Content Placeholder 2"/>
          <p:cNvSpPr>
            <a:spLocks noGrp="1"/>
          </p:cNvSpPr>
          <p:nvPr>
            <p:ph idx="1"/>
          </p:nvPr>
        </p:nvSpPr>
        <p:spPr/>
        <p:txBody>
          <a:bodyPr/>
          <a:lstStyle/>
          <a:p>
            <a:r>
              <a:rPr lang="en-GB" dirty="0" smtClean="0"/>
              <a:t>A </a:t>
            </a:r>
            <a:r>
              <a:rPr lang="en-GB" dirty="0"/>
              <a:t>lack of accurate quantification of the risk of adverse outcomes associated with births planned in </a:t>
            </a:r>
            <a:r>
              <a:rPr lang="en-GB" dirty="0" smtClean="0"/>
              <a:t>different settings</a:t>
            </a:r>
          </a:p>
          <a:p>
            <a:r>
              <a:rPr lang="en-GB" dirty="0" smtClean="0"/>
              <a:t>Interpreting </a:t>
            </a:r>
            <a:r>
              <a:rPr lang="en-GB" dirty="0"/>
              <a:t>available evidence has </a:t>
            </a:r>
            <a:r>
              <a:rPr lang="en-GB" dirty="0" smtClean="0"/>
              <a:t>been difficult </a:t>
            </a:r>
            <a:r>
              <a:rPr lang="en-GB" dirty="0"/>
              <a:t>because </a:t>
            </a:r>
            <a:r>
              <a:rPr lang="en-GB" b="1" i="1" dirty="0"/>
              <a:t>actual place of birth</a:t>
            </a:r>
            <a:r>
              <a:rPr lang="en-GB" dirty="0"/>
              <a:t> has often been used to make inferences about </a:t>
            </a:r>
            <a:r>
              <a:rPr lang="en-GB" b="1" i="1" dirty="0"/>
              <a:t>planned place of birth</a:t>
            </a:r>
          </a:p>
        </p:txBody>
      </p:sp>
    </p:spTree>
    <p:extLst>
      <p:ext uri="{BB962C8B-B14F-4D97-AF65-F5344CB8AC3E}">
        <p14:creationId xmlns:p14="http://schemas.microsoft.com/office/powerpoint/2010/main" val="28954905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3600" b="1" dirty="0"/>
              <a:t>Themes</a:t>
            </a:r>
            <a:endParaRPr lang="en-GB" sz="3600" dirty="0"/>
          </a:p>
        </p:txBody>
      </p:sp>
      <p:sp>
        <p:nvSpPr>
          <p:cNvPr id="4" name="Content Placeholder 3"/>
          <p:cNvSpPr>
            <a:spLocks noGrp="1"/>
          </p:cNvSpPr>
          <p:nvPr>
            <p:ph idx="1"/>
          </p:nvPr>
        </p:nvSpPr>
        <p:spPr/>
        <p:txBody>
          <a:bodyPr/>
          <a:lstStyle/>
          <a:p>
            <a:endParaRPr lang="en-GB" dirty="0"/>
          </a:p>
          <a:p>
            <a:r>
              <a:rPr lang="en-GB" dirty="0"/>
              <a:t>Out-of hospital </a:t>
            </a:r>
            <a:r>
              <a:rPr lang="en-GB" dirty="0" smtClean="0"/>
              <a:t>birth places </a:t>
            </a:r>
            <a:r>
              <a:rPr lang="en-GB" dirty="0"/>
              <a:t>functioned best when they were embedded into the system of maternity services, supported by all staff, and not just seen as a midwifery </a:t>
            </a:r>
            <a:r>
              <a:rPr lang="en-GB" dirty="0" smtClean="0"/>
              <a:t>concern</a:t>
            </a:r>
            <a:endParaRPr lang="en-GB" dirty="0"/>
          </a:p>
        </p:txBody>
      </p:sp>
    </p:spTree>
    <p:extLst>
      <p:ext uri="{BB962C8B-B14F-4D97-AF65-F5344CB8AC3E}">
        <p14:creationId xmlns:p14="http://schemas.microsoft.com/office/powerpoint/2010/main" val="367063465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3600" b="1" dirty="0"/>
              <a:t>Themes</a:t>
            </a:r>
            <a:endParaRPr lang="en-GB" sz="3600" dirty="0"/>
          </a:p>
        </p:txBody>
      </p:sp>
      <p:sp>
        <p:nvSpPr>
          <p:cNvPr id="4" name="Content Placeholder 3"/>
          <p:cNvSpPr>
            <a:spLocks noGrp="1"/>
          </p:cNvSpPr>
          <p:nvPr>
            <p:ph idx="1"/>
          </p:nvPr>
        </p:nvSpPr>
        <p:spPr/>
        <p:txBody>
          <a:bodyPr/>
          <a:lstStyle/>
          <a:p>
            <a:r>
              <a:rPr lang="en-GB" dirty="0"/>
              <a:t>Variations existed at Trust level in support given to out-of-hospital births, including training for safety and teamwork across the maternity </a:t>
            </a:r>
            <a:r>
              <a:rPr lang="en-GB" dirty="0" smtClean="0"/>
              <a:t>workforce</a:t>
            </a:r>
          </a:p>
          <a:p>
            <a:endParaRPr lang="en-GB" dirty="0"/>
          </a:p>
          <a:p>
            <a:r>
              <a:rPr lang="en-GB" dirty="0" smtClean="0"/>
              <a:t>The </a:t>
            </a:r>
            <a:r>
              <a:rPr lang="en-GB" dirty="0"/>
              <a:t>deployment and resourcing of community midwifery was especially variable across </a:t>
            </a:r>
            <a:r>
              <a:rPr lang="en-GB" dirty="0" smtClean="0"/>
              <a:t>Trusts</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33797158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Themes</a:t>
            </a:r>
            <a:endParaRPr lang="en-GB" sz="3600" dirty="0"/>
          </a:p>
        </p:txBody>
      </p:sp>
      <p:sp>
        <p:nvSpPr>
          <p:cNvPr id="3" name="Content Placeholder 2"/>
          <p:cNvSpPr>
            <a:spLocks noGrp="1"/>
          </p:cNvSpPr>
          <p:nvPr>
            <p:ph idx="1"/>
          </p:nvPr>
        </p:nvSpPr>
        <p:spPr/>
        <p:txBody>
          <a:bodyPr/>
          <a:lstStyle/>
          <a:p>
            <a:r>
              <a:rPr lang="en-GB" dirty="0"/>
              <a:t>Strong midwifery and obstetric leadership and a culture of mutually supportive professional teamwork appeared to be central features of Trusts where midwifery led and obstetric services functioned </a:t>
            </a:r>
            <a:r>
              <a:rPr lang="en-GB" dirty="0" smtClean="0"/>
              <a:t>well</a:t>
            </a:r>
            <a:endParaRPr lang="en-GB" dirty="0"/>
          </a:p>
          <a:p>
            <a:endParaRPr lang="en-GB" dirty="0"/>
          </a:p>
        </p:txBody>
      </p:sp>
    </p:spTree>
    <p:extLst>
      <p:ext uri="{BB962C8B-B14F-4D97-AF65-F5344CB8AC3E}">
        <p14:creationId xmlns:p14="http://schemas.microsoft.com/office/powerpoint/2010/main" val="19248455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t>Issues that Birthplace is not able to address</a:t>
            </a:r>
            <a:endParaRPr lang="en-GB" sz="3600" dirty="0"/>
          </a:p>
        </p:txBody>
      </p:sp>
      <p:sp>
        <p:nvSpPr>
          <p:cNvPr id="3" name="Content Placeholder 2"/>
          <p:cNvSpPr>
            <a:spLocks noGrp="1"/>
          </p:cNvSpPr>
          <p:nvPr>
            <p:ph idx="1"/>
          </p:nvPr>
        </p:nvSpPr>
        <p:spPr/>
        <p:txBody>
          <a:bodyPr/>
          <a:lstStyle/>
          <a:p>
            <a:r>
              <a:rPr lang="en-GB" sz="2800" dirty="0"/>
              <a:t>Variation between trusts; regions; different models of service provision for home birth services, </a:t>
            </a:r>
            <a:r>
              <a:rPr lang="en-GB" sz="2800" dirty="0" smtClean="0"/>
              <a:t>FMUs and AMUs</a:t>
            </a:r>
          </a:p>
          <a:p>
            <a:r>
              <a:rPr lang="en-GB" sz="2800" dirty="0"/>
              <a:t>Health economics are limited to intrapartum care and the post-partum </a:t>
            </a:r>
            <a:r>
              <a:rPr lang="en-GB" sz="2800" dirty="0" smtClean="0"/>
              <a:t>period</a:t>
            </a:r>
          </a:p>
          <a:p>
            <a:r>
              <a:rPr lang="en-GB" sz="2800" dirty="0" smtClean="0"/>
              <a:t>We do not know why planned </a:t>
            </a:r>
            <a:r>
              <a:rPr lang="en-GB" sz="2800" dirty="0"/>
              <a:t>home birth for women having their first baby </a:t>
            </a:r>
            <a:r>
              <a:rPr lang="en-GB" sz="2800" dirty="0" smtClean="0"/>
              <a:t>appears to be more risky</a:t>
            </a:r>
          </a:p>
          <a:p>
            <a:r>
              <a:rPr lang="en-GB" sz="2800" dirty="0"/>
              <a:t>The case studies are not necessarily generalisable</a:t>
            </a:r>
          </a:p>
          <a:p>
            <a:endParaRPr lang="en-GB" sz="2800" dirty="0"/>
          </a:p>
          <a:p>
            <a:endParaRPr lang="en-GB" sz="2800" dirty="0"/>
          </a:p>
        </p:txBody>
      </p:sp>
    </p:spTree>
    <p:extLst>
      <p:ext uri="{BB962C8B-B14F-4D97-AF65-F5344CB8AC3E}">
        <p14:creationId xmlns:p14="http://schemas.microsoft.com/office/powerpoint/2010/main" val="2377999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a:t>There is an urgent need for routine data collection systems to collect data on planned place of birth at start of care in labour so that outcomes can be monitored by planned place of birth</a:t>
            </a:r>
          </a:p>
        </p:txBody>
      </p:sp>
    </p:spTree>
    <p:extLst>
      <p:ext uri="{BB962C8B-B14F-4D97-AF65-F5344CB8AC3E}">
        <p14:creationId xmlns:p14="http://schemas.microsoft.com/office/powerpoint/2010/main" val="21409712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685800" y="692150"/>
            <a:ext cx="7772400" cy="2232025"/>
          </a:xfrm>
        </p:spPr>
        <p:txBody>
          <a:bodyPr/>
          <a:lstStyle/>
          <a:p>
            <a:r>
              <a:rPr lang="en-GB" sz="2000" b="1" dirty="0"/>
              <a:t>Birthplace is funded by the NIHR Service Delivery and Organisation</a:t>
            </a:r>
            <a:br>
              <a:rPr lang="en-GB" sz="2000" b="1" dirty="0"/>
            </a:br>
            <a:r>
              <a:rPr lang="en-GB" sz="2000" b="1" dirty="0"/>
              <a:t>(SDO) Programme, and the Department of Health's Policy Research</a:t>
            </a:r>
            <a:br>
              <a:rPr lang="en-GB" sz="2000" b="1" dirty="0"/>
            </a:br>
            <a:r>
              <a:rPr lang="en-GB" sz="2000" b="1" dirty="0"/>
              <a:t>Programme</a:t>
            </a:r>
            <a:r>
              <a:rPr lang="en-GB" sz="2000" dirty="0"/>
              <a:t/>
            </a:r>
            <a:br>
              <a:rPr lang="en-GB" sz="2000" dirty="0"/>
            </a:br>
            <a:r>
              <a:rPr lang="en-GB" sz="2000" dirty="0"/>
              <a:t/>
            </a:r>
            <a:br>
              <a:rPr lang="en-GB" sz="2000" dirty="0"/>
            </a:br>
            <a:endParaRPr lang="en-US" sz="4000" dirty="0"/>
          </a:p>
        </p:txBody>
      </p:sp>
      <p:sp>
        <p:nvSpPr>
          <p:cNvPr id="72707" name="Rectangle 3"/>
          <p:cNvSpPr>
            <a:spLocks noGrp="1" noChangeArrowheads="1"/>
          </p:cNvSpPr>
          <p:nvPr>
            <p:ph type="subTitle" idx="1"/>
          </p:nvPr>
        </p:nvSpPr>
        <p:spPr>
          <a:xfrm>
            <a:off x="900113" y="2708275"/>
            <a:ext cx="7272337" cy="3241675"/>
          </a:xfrm>
        </p:spPr>
        <p:txBody>
          <a:bodyPr/>
          <a:lstStyle/>
          <a:p>
            <a:pPr>
              <a:lnSpc>
                <a:spcPct val="90000"/>
              </a:lnSpc>
            </a:pPr>
            <a:r>
              <a:rPr lang="en-GB" sz="2400" b="1" dirty="0"/>
              <a:t>The Birthplace in England Research Programme (Birthplace)</a:t>
            </a:r>
            <a:br>
              <a:rPr lang="en-GB" sz="2400" b="1" dirty="0"/>
            </a:br>
            <a:r>
              <a:rPr lang="en-GB" sz="2400" dirty="0">
                <a:hlinkClick r:id="rId3"/>
              </a:rPr>
              <a:t>www.npeu.ox.ac.uk/birthplace</a:t>
            </a:r>
            <a:endParaRPr lang="en-GB" sz="2400" dirty="0"/>
          </a:p>
          <a:p>
            <a:pPr>
              <a:lnSpc>
                <a:spcPct val="90000"/>
              </a:lnSpc>
            </a:pPr>
            <a:r>
              <a:rPr lang="en-GB" sz="2400" b="1" dirty="0"/>
              <a:t>National Perinatal Epidemiology Unit</a:t>
            </a:r>
          </a:p>
          <a:p>
            <a:pPr>
              <a:lnSpc>
                <a:spcPct val="90000"/>
              </a:lnSpc>
            </a:pPr>
            <a:r>
              <a:rPr lang="en-GB" sz="2400" b="1" dirty="0"/>
              <a:t>University of Oxford</a:t>
            </a:r>
          </a:p>
          <a:p>
            <a:pPr>
              <a:lnSpc>
                <a:spcPct val="90000"/>
              </a:lnSpc>
            </a:pPr>
            <a:endParaRPr lang="en-GB" sz="2400" b="1" dirty="0"/>
          </a:p>
          <a:p>
            <a:pPr>
              <a:lnSpc>
                <a:spcPct val="90000"/>
              </a:lnSpc>
            </a:pPr>
            <a:r>
              <a:rPr lang="en-GB" sz="1800" dirty="0"/>
              <a:t>This is an independent report commissioned and funded by the Policy</a:t>
            </a:r>
            <a:br>
              <a:rPr lang="en-GB" sz="1800" dirty="0"/>
            </a:br>
            <a:r>
              <a:rPr lang="en-GB" sz="1800" dirty="0"/>
              <a:t>Research Programme in the Department of Health. The views expressed are not necessarily those of the Department</a:t>
            </a:r>
            <a:endParaRPr lang="en-US" sz="18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GB" sz="3600" b="1" dirty="0" smtClean="0"/>
              <a:t>Evidence</a:t>
            </a:r>
            <a:endParaRPr lang="en-GB" sz="3600" b="1" dirty="0"/>
          </a:p>
        </p:txBody>
      </p:sp>
      <p:sp>
        <p:nvSpPr>
          <p:cNvPr id="3" name="Content Placeholder 2"/>
          <p:cNvSpPr>
            <a:spLocks noGrp="1"/>
          </p:cNvSpPr>
          <p:nvPr>
            <p:ph sz="half" idx="1"/>
          </p:nvPr>
        </p:nvSpPr>
        <p:spPr>
          <a:xfrm>
            <a:off x="467544" y="1412776"/>
            <a:ext cx="4038600" cy="4525963"/>
          </a:xfrm>
        </p:spPr>
        <p:txBody>
          <a:bodyPr/>
          <a:lstStyle/>
          <a:p>
            <a:r>
              <a:rPr lang="en-GB" sz="1100" dirty="0" smtClean="0"/>
              <a:t>Stewart </a:t>
            </a:r>
            <a:r>
              <a:rPr lang="en-GB" sz="1100" dirty="0"/>
              <a:t>M, </a:t>
            </a:r>
            <a:r>
              <a:rPr lang="en-GB" sz="1100" dirty="0" err="1"/>
              <a:t>McCandlish</a:t>
            </a:r>
            <a:r>
              <a:rPr lang="en-GB" sz="1100" dirty="0"/>
              <a:t> R, Henderson J, Brocklehurst P. Review of evidence about clinical, psychosocial and economic outcomes for women with straightforward pregnancies who plan to give birth in a midwife-led birth centre, and outcomes for their babies.  Report of a structured review of birth centre outcomes.  Revised 2005. Oxford: National Perinatal Epidemiology Unit: ; 2004.</a:t>
            </a:r>
          </a:p>
          <a:p>
            <a:r>
              <a:rPr lang="en-GB" sz="1100" dirty="0" err="1" smtClean="0"/>
              <a:t>Hodnett</a:t>
            </a:r>
            <a:r>
              <a:rPr lang="en-GB" sz="1100" dirty="0" smtClean="0"/>
              <a:t> </a:t>
            </a:r>
            <a:r>
              <a:rPr lang="en-GB" sz="1100" dirty="0"/>
              <a:t>ED, Downe S, Walsh D, Weston J. Alternative versus conventional institutional settings for birth. Cochrane Database </a:t>
            </a:r>
            <a:r>
              <a:rPr lang="en-GB" sz="1100" dirty="0" err="1"/>
              <a:t>Syst</a:t>
            </a:r>
            <a:r>
              <a:rPr lang="en-GB" sz="1100" dirty="0"/>
              <a:t> Rev. 2010;9:CD000012.</a:t>
            </a:r>
          </a:p>
          <a:p>
            <a:r>
              <a:rPr lang="en-GB" sz="1100" dirty="0" smtClean="0"/>
              <a:t>Walsh </a:t>
            </a:r>
            <a:r>
              <a:rPr lang="en-GB" sz="1100" dirty="0"/>
              <a:t>D, Downe SM. Outcomes of free-standing, midwife-led birth </a:t>
            </a:r>
            <a:r>
              <a:rPr lang="en-GB" sz="1100" dirty="0" err="1"/>
              <a:t>centers</a:t>
            </a:r>
            <a:r>
              <a:rPr lang="en-GB" sz="1100" dirty="0"/>
              <a:t>: a structured review. Birth. 2004 Sep;31(3):222-9.</a:t>
            </a:r>
          </a:p>
          <a:p>
            <a:r>
              <a:rPr lang="en-GB" sz="1100" dirty="0" smtClean="0"/>
              <a:t>Olsen </a:t>
            </a:r>
            <a:r>
              <a:rPr lang="en-GB" sz="1100" dirty="0"/>
              <a:t>O, Jewell MD. Home versus hospital birth. Cochrane Database of Systematic Reviews. 1998(3):CD000352.</a:t>
            </a:r>
          </a:p>
          <a:p>
            <a:r>
              <a:rPr lang="en-GB" sz="1100" dirty="0" smtClean="0"/>
              <a:t>Olsen </a:t>
            </a:r>
            <a:r>
              <a:rPr lang="en-GB" sz="1100" dirty="0"/>
              <a:t>O. Meta-analysis of the safety of home birth. Birth. 1997 Mar;24(1):4-13.</a:t>
            </a:r>
          </a:p>
          <a:p>
            <a:r>
              <a:rPr lang="en-GB" sz="1100" dirty="0" smtClean="0"/>
              <a:t>de </a:t>
            </a:r>
            <a:r>
              <a:rPr lang="en-GB" sz="1100" dirty="0" err="1"/>
              <a:t>Jonge</a:t>
            </a:r>
            <a:r>
              <a:rPr lang="en-GB" sz="1100" dirty="0"/>
              <a:t> A, van der Goes BY, </a:t>
            </a:r>
            <a:r>
              <a:rPr lang="en-GB" sz="1100" dirty="0" err="1"/>
              <a:t>Ravelli</a:t>
            </a:r>
            <a:r>
              <a:rPr lang="en-GB" sz="1100" dirty="0"/>
              <a:t> AC, </a:t>
            </a:r>
            <a:r>
              <a:rPr lang="en-GB" sz="1100" dirty="0" err="1"/>
              <a:t>Amelink-Verburg</a:t>
            </a:r>
            <a:r>
              <a:rPr lang="en-GB" sz="1100" dirty="0"/>
              <a:t> MP, </a:t>
            </a:r>
            <a:r>
              <a:rPr lang="en-GB" sz="1100" dirty="0" err="1"/>
              <a:t>Mol</a:t>
            </a:r>
            <a:r>
              <a:rPr lang="en-GB" sz="1100" dirty="0"/>
              <a:t> BW, </a:t>
            </a:r>
            <a:r>
              <a:rPr lang="en-GB" sz="1100" dirty="0" err="1"/>
              <a:t>Nijhuis</a:t>
            </a:r>
            <a:r>
              <a:rPr lang="en-GB" sz="1100" dirty="0"/>
              <a:t> JG, et al. Perinatal mortality and morbidity in a nationwide cohort of 529,688 low-risk planned home and hospital births. BJOG. 2009 Aug;116(9):1177-84.</a:t>
            </a:r>
          </a:p>
          <a:p>
            <a:r>
              <a:rPr lang="en-GB" sz="1100" dirty="0" smtClean="0"/>
              <a:t>Janssen </a:t>
            </a:r>
            <a:r>
              <a:rPr lang="en-GB" sz="1100" dirty="0"/>
              <a:t>PA, </a:t>
            </a:r>
            <a:r>
              <a:rPr lang="en-GB" sz="1100" dirty="0" err="1"/>
              <a:t>Saxell</a:t>
            </a:r>
            <a:r>
              <a:rPr lang="en-GB" sz="1100" dirty="0"/>
              <a:t> L, Page LA, Klein MC, Liston RM, Lee SK. Outcomes of planned home birth with registered midwife versus planned hospital birth with midwife or physician. CMAJ. 2009 Sep 15;181(6-7):377-83.</a:t>
            </a:r>
          </a:p>
          <a:p>
            <a:endParaRPr lang="en-GB" sz="1100" dirty="0"/>
          </a:p>
        </p:txBody>
      </p:sp>
      <p:sp>
        <p:nvSpPr>
          <p:cNvPr id="7" name="Content Placeholder 6"/>
          <p:cNvSpPr>
            <a:spLocks noGrp="1"/>
          </p:cNvSpPr>
          <p:nvPr>
            <p:ph sz="half" idx="2"/>
          </p:nvPr>
        </p:nvSpPr>
        <p:spPr>
          <a:xfrm>
            <a:off x="4644008" y="1484784"/>
            <a:ext cx="4038600" cy="4525963"/>
          </a:xfrm>
        </p:spPr>
        <p:txBody>
          <a:bodyPr/>
          <a:lstStyle/>
          <a:p>
            <a:r>
              <a:rPr lang="en-GB" sz="1100" dirty="0"/>
              <a:t>Lindgren HE, </a:t>
            </a:r>
            <a:r>
              <a:rPr lang="en-GB" sz="1100" dirty="0" err="1"/>
              <a:t>Radestad</a:t>
            </a:r>
            <a:r>
              <a:rPr lang="en-GB" sz="1100" dirty="0"/>
              <a:t> IJ, </a:t>
            </a:r>
            <a:r>
              <a:rPr lang="en-GB" sz="1100" dirty="0" err="1"/>
              <a:t>Christensson</a:t>
            </a:r>
            <a:r>
              <a:rPr lang="en-GB" sz="1100" dirty="0"/>
              <a:t> K, </a:t>
            </a:r>
            <a:r>
              <a:rPr lang="en-GB" sz="1100" dirty="0" err="1"/>
              <a:t>Hildingsson</a:t>
            </a:r>
            <a:r>
              <a:rPr lang="en-GB" sz="1100" dirty="0"/>
              <a:t> IM. Outcome of planned home births compared to hospital births in Sweden between 1992 and 2004. A population-based register study. </a:t>
            </a:r>
            <a:r>
              <a:rPr lang="en-GB" sz="1100" dirty="0" err="1"/>
              <a:t>Acta</a:t>
            </a:r>
            <a:r>
              <a:rPr lang="en-GB" sz="1100" dirty="0"/>
              <a:t> </a:t>
            </a:r>
            <a:r>
              <a:rPr lang="en-GB" sz="1100" dirty="0" err="1"/>
              <a:t>Obstet</a:t>
            </a:r>
            <a:r>
              <a:rPr lang="en-GB" sz="1100" dirty="0"/>
              <a:t> </a:t>
            </a:r>
            <a:r>
              <a:rPr lang="en-GB" sz="1100" dirty="0" err="1"/>
              <a:t>Gynecol</a:t>
            </a:r>
            <a:r>
              <a:rPr lang="en-GB" sz="1100" dirty="0"/>
              <a:t> Scand. 2008;87(7):751-9.</a:t>
            </a:r>
          </a:p>
          <a:p>
            <a:r>
              <a:rPr lang="en-GB" sz="1100" dirty="0"/>
              <a:t>Mori R, Dougherty M, Whittle M. An estimation of intrapartum-related perinatal mortality rates for booked home births in England and Wales between 1994 and 2003. BJOG. 2008 Apr;115(5):554-9.</a:t>
            </a:r>
          </a:p>
          <a:p>
            <a:r>
              <a:rPr lang="en-GB" sz="1100" dirty="0"/>
              <a:t>Wax JR, Lucas FL, Lamont M, </a:t>
            </a:r>
            <a:r>
              <a:rPr lang="en-GB" sz="1100" dirty="0" err="1"/>
              <a:t>Pinette</a:t>
            </a:r>
            <a:r>
              <a:rPr lang="en-GB" sz="1100" dirty="0"/>
              <a:t> MG, </a:t>
            </a:r>
            <a:r>
              <a:rPr lang="en-GB" sz="1100" dirty="0" err="1"/>
              <a:t>Cartin</a:t>
            </a:r>
            <a:r>
              <a:rPr lang="en-GB" sz="1100" dirty="0"/>
              <a:t> A, Blackstone J. Maternal and </a:t>
            </a:r>
            <a:r>
              <a:rPr lang="en-GB" sz="1100" dirty="0" err="1"/>
              <a:t>newborn</a:t>
            </a:r>
            <a:r>
              <a:rPr lang="en-GB" sz="1100" dirty="0"/>
              <a:t> outcomes in planned home birth </a:t>
            </a:r>
            <a:r>
              <a:rPr lang="en-GB" sz="1100" dirty="0" err="1"/>
              <a:t>vs</a:t>
            </a:r>
            <a:r>
              <a:rPr lang="en-GB" sz="1100" dirty="0"/>
              <a:t> planned hospital births: a </a:t>
            </a:r>
            <a:r>
              <a:rPr lang="en-GB" sz="1100" dirty="0" err="1"/>
              <a:t>metaanalysis</a:t>
            </a:r>
            <a:r>
              <a:rPr lang="en-GB" sz="1100" dirty="0"/>
              <a:t>. Am J </a:t>
            </a:r>
            <a:r>
              <a:rPr lang="en-GB" sz="1100" dirty="0" err="1"/>
              <a:t>Obstet</a:t>
            </a:r>
            <a:r>
              <a:rPr lang="en-GB" sz="1100" dirty="0"/>
              <a:t> Gynecol. 2010 Sep;203(3):243 e1-8.</a:t>
            </a:r>
          </a:p>
          <a:p>
            <a:r>
              <a:rPr lang="en-GB" sz="1100" dirty="0" err="1"/>
              <a:t>Gyte</a:t>
            </a:r>
            <a:r>
              <a:rPr lang="en-GB" sz="1100" dirty="0"/>
              <a:t> G, </a:t>
            </a:r>
            <a:r>
              <a:rPr lang="en-GB" sz="1100" dirty="0" err="1"/>
              <a:t>Dodwell</a:t>
            </a:r>
            <a:r>
              <a:rPr lang="en-GB" sz="1100" dirty="0"/>
              <a:t> M, </a:t>
            </a:r>
            <a:r>
              <a:rPr lang="en-GB" sz="1100" dirty="0" err="1"/>
              <a:t>Newburn</a:t>
            </a:r>
            <a:r>
              <a:rPr lang="en-GB" sz="1100" dirty="0"/>
              <a:t> M, </a:t>
            </a:r>
            <a:r>
              <a:rPr lang="en-GB" sz="1100" dirty="0" err="1"/>
              <a:t>Sandall</a:t>
            </a:r>
            <a:r>
              <a:rPr lang="en-GB" sz="1100" dirty="0"/>
              <a:t> J, Macfarlane A, Bewley S. Safety of planned home births. Findings of meta-analysis cannot be relied on. BMJ. 2010;341:c4033.</a:t>
            </a:r>
          </a:p>
          <a:p>
            <a:r>
              <a:rPr lang="en-GB" sz="1100" dirty="0"/>
              <a:t>Editors' comment. American Journal of Obstetrics and Gynecology.204(4):e20.</a:t>
            </a:r>
          </a:p>
          <a:p>
            <a:r>
              <a:rPr lang="en-GB" sz="1100" dirty="0"/>
              <a:t>National Collaborating Centre for Women's and Children's Health. Intrapartum care: care of healthy women and their babies during childbirth. London: ; 2007.</a:t>
            </a:r>
          </a:p>
          <a:p>
            <a:endParaRPr lang="en-GB" dirty="0"/>
          </a:p>
        </p:txBody>
      </p:sp>
    </p:spTree>
    <p:extLst>
      <p:ext uri="{BB962C8B-B14F-4D97-AF65-F5344CB8AC3E}">
        <p14:creationId xmlns:p14="http://schemas.microsoft.com/office/powerpoint/2010/main" val="3806515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GB" sz="3600" b="1" dirty="0"/>
              <a:t>Birthplace</a:t>
            </a:r>
            <a:endParaRPr lang="en-US" sz="3600" b="1" dirty="0"/>
          </a:p>
        </p:txBody>
      </p:sp>
      <p:sp>
        <p:nvSpPr>
          <p:cNvPr id="77827" name="Rectangle 3"/>
          <p:cNvSpPr>
            <a:spLocks noGrp="1" noChangeArrowheads="1"/>
          </p:cNvSpPr>
          <p:nvPr>
            <p:ph type="body" sz="half" idx="1"/>
          </p:nvPr>
        </p:nvSpPr>
        <p:spPr>
          <a:xfrm>
            <a:off x="468313" y="1600200"/>
            <a:ext cx="8351837" cy="4781550"/>
          </a:xfrm>
        </p:spPr>
        <p:txBody>
          <a:bodyPr/>
          <a:lstStyle/>
          <a:p>
            <a:r>
              <a:rPr lang="en-GB" sz="3200" dirty="0" smtClean="0"/>
              <a:t>Programme </a:t>
            </a:r>
            <a:r>
              <a:rPr lang="en-GB" sz="3200" dirty="0"/>
              <a:t>of </a:t>
            </a:r>
            <a:r>
              <a:rPr lang="en-GB" sz="3200" dirty="0" smtClean="0"/>
              <a:t>research funded by:</a:t>
            </a:r>
            <a:endParaRPr lang="en-GB" sz="3200" dirty="0"/>
          </a:p>
          <a:p>
            <a:pPr lvl="1"/>
            <a:r>
              <a:rPr lang="en-GB" sz="2800" dirty="0"/>
              <a:t>NIHR Service Delivery and Organisation (SDO) Programme</a:t>
            </a:r>
          </a:p>
          <a:p>
            <a:pPr lvl="1"/>
            <a:r>
              <a:rPr lang="en-GB" sz="2800" dirty="0"/>
              <a:t>DH Policy Research Programme</a:t>
            </a:r>
          </a:p>
          <a:p>
            <a:pPr lvl="1"/>
            <a:endParaRPr lang="en-GB" sz="3200" dirty="0"/>
          </a:p>
          <a:p>
            <a:r>
              <a:rPr lang="en-GB" sz="3200" dirty="0"/>
              <a:t>C</a:t>
            </a:r>
            <a:r>
              <a:rPr lang="en-GB" sz="3200" dirty="0" smtClean="0"/>
              <a:t>omponent </a:t>
            </a:r>
            <a:r>
              <a:rPr lang="en-GB" sz="3200" dirty="0"/>
              <a:t>studies</a:t>
            </a:r>
          </a:p>
          <a:p>
            <a:endParaRPr lang="en-GB" sz="3200" dirty="0"/>
          </a:p>
          <a:p>
            <a:pPr lvl="1">
              <a:buFontTx/>
              <a:buNone/>
            </a:pPr>
            <a:endParaRPr lang="en-GB" sz="2000" dirty="0"/>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sz="3600" b="1" dirty="0"/>
              <a:t>Aim</a:t>
            </a:r>
            <a:endParaRPr lang="en-US" sz="3600" b="1" dirty="0"/>
          </a:p>
        </p:txBody>
      </p:sp>
      <p:sp>
        <p:nvSpPr>
          <p:cNvPr id="38915" name="Rectangle 3"/>
          <p:cNvSpPr>
            <a:spLocks noGrp="1" noChangeArrowheads="1"/>
          </p:cNvSpPr>
          <p:nvPr>
            <p:ph type="body" idx="1"/>
          </p:nvPr>
        </p:nvSpPr>
        <p:spPr/>
        <p:txBody>
          <a:bodyPr/>
          <a:lstStyle/>
          <a:p>
            <a:pPr>
              <a:buFontTx/>
              <a:buNone/>
            </a:pPr>
            <a:endParaRPr lang="en-GB" dirty="0"/>
          </a:p>
          <a:p>
            <a:r>
              <a:rPr lang="en-GB" dirty="0" smtClean="0"/>
              <a:t>To compare outcomes of births </a:t>
            </a:r>
            <a:r>
              <a:rPr lang="en-GB" b="1" dirty="0" smtClean="0"/>
              <a:t>planned</a:t>
            </a:r>
            <a:r>
              <a:rPr lang="en-GB" dirty="0" smtClean="0"/>
              <a:t> in</a:t>
            </a:r>
          </a:p>
          <a:p>
            <a:pPr lvl="1"/>
            <a:r>
              <a:rPr lang="en-GB" dirty="0" smtClean="0"/>
              <a:t>Obstetric </a:t>
            </a:r>
            <a:r>
              <a:rPr lang="en-GB" dirty="0"/>
              <a:t>unit (OU)</a:t>
            </a:r>
          </a:p>
          <a:p>
            <a:pPr lvl="1"/>
            <a:r>
              <a:rPr lang="en-GB" dirty="0"/>
              <a:t>Home</a:t>
            </a:r>
          </a:p>
          <a:p>
            <a:pPr lvl="1"/>
            <a:r>
              <a:rPr lang="en-GB" dirty="0"/>
              <a:t>Freestanding Midwifery Unit (FMU)</a:t>
            </a:r>
          </a:p>
          <a:p>
            <a:pPr lvl="1"/>
            <a:r>
              <a:rPr lang="en-GB" dirty="0"/>
              <a:t>Alongside Midwifery Unit (AMU)</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5 Marcador de número de diapositiva"/>
          <p:cNvSpPr txBox="1">
            <a:spLocks noGrp="1"/>
          </p:cNvSpPr>
          <p:nvPr/>
        </p:nvSpPr>
        <p:spPr bwMode="auto">
          <a:xfrm>
            <a:off x="6588125" y="6381750"/>
            <a:ext cx="2133600" cy="476250"/>
          </a:xfrm>
          <a:prstGeom prst="rect">
            <a:avLst/>
          </a:prstGeom>
          <a:noFill/>
          <a:ln w="9525">
            <a:noFill/>
            <a:miter lim="800000"/>
            <a:headEnd/>
            <a:tailEnd/>
          </a:ln>
        </p:spPr>
        <p:txBody>
          <a:bodyPr/>
          <a:lstStyle/>
          <a:p>
            <a:pPr algn="r"/>
            <a:endParaRPr lang="en-US" sz="1600" b="1" dirty="0">
              <a:solidFill>
                <a:srgbClr val="FF0000"/>
              </a:solidFill>
            </a:endParaRPr>
          </a:p>
        </p:txBody>
      </p:sp>
      <p:sp>
        <p:nvSpPr>
          <p:cNvPr id="138243" name="Rectangle 2"/>
          <p:cNvSpPr>
            <a:spLocks noGrp="1" noChangeArrowheads="1"/>
          </p:cNvSpPr>
          <p:nvPr>
            <p:ph type="title" idx="4294967295"/>
          </p:nvPr>
        </p:nvSpPr>
        <p:spPr>
          <a:xfrm>
            <a:off x="250825" y="274638"/>
            <a:ext cx="8642350" cy="1143000"/>
          </a:xfrm>
        </p:spPr>
        <p:txBody>
          <a:bodyPr/>
          <a:lstStyle/>
          <a:p>
            <a:r>
              <a:rPr lang="en-GB" sz="3600" b="1" dirty="0"/>
              <a:t>Component studies</a:t>
            </a:r>
            <a:endParaRPr lang="en-US" sz="3600" b="1" dirty="0"/>
          </a:p>
        </p:txBody>
      </p:sp>
      <p:sp>
        <p:nvSpPr>
          <p:cNvPr id="138244" name="Rectangle 3"/>
          <p:cNvSpPr>
            <a:spLocks noGrp="1" noChangeArrowheads="1"/>
          </p:cNvSpPr>
          <p:nvPr>
            <p:ph type="body" idx="4294967295"/>
          </p:nvPr>
        </p:nvSpPr>
        <p:spPr>
          <a:xfrm>
            <a:off x="395288" y="1557338"/>
            <a:ext cx="8229600" cy="4525962"/>
          </a:xfrm>
        </p:spPr>
        <p:txBody>
          <a:bodyPr/>
          <a:lstStyle/>
          <a:p>
            <a:pPr marL="609600" indent="-609600">
              <a:buFontTx/>
              <a:buAutoNum type="arabicPeriod"/>
            </a:pPr>
            <a:endParaRPr lang="en-GB" sz="1200" b="1" dirty="0"/>
          </a:p>
          <a:p>
            <a:pPr>
              <a:buFont typeface="Arial" pitchFamily="34" charset="0"/>
              <a:buChar char="•"/>
            </a:pPr>
            <a:r>
              <a:rPr lang="en-GB" sz="2800" b="1" dirty="0"/>
              <a:t>Mapping survey of NHS </a:t>
            </a:r>
            <a:r>
              <a:rPr lang="en-GB" sz="2800" b="1" dirty="0" smtClean="0"/>
              <a:t>Trusts in England</a:t>
            </a:r>
            <a:endParaRPr lang="en-GB" sz="2800" b="1" dirty="0"/>
          </a:p>
          <a:p>
            <a:pPr>
              <a:buFont typeface="Arial" pitchFamily="34" charset="0"/>
              <a:buChar char="•"/>
            </a:pPr>
            <a:endParaRPr lang="en-GB" sz="1200" b="1" dirty="0"/>
          </a:p>
          <a:p>
            <a:pPr>
              <a:buFont typeface="Arial" pitchFamily="34" charset="0"/>
              <a:buChar char="•"/>
            </a:pPr>
            <a:r>
              <a:rPr lang="en-GB" sz="2800" b="1" dirty="0"/>
              <a:t>Prospective cohort study</a:t>
            </a:r>
          </a:p>
          <a:p>
            <a:pPr>
              <a:buFont typeface="Arial" pitchFamily="34" charset="0"/>
              <a:buChar char="•"/>
            </a:pPr>
            <a:endParaRPr lang="en-GB" sz="1200" b="1" dirty="0"/>
          </a:p>
          <a:p>
            <a:pPr>
              <a:buFont typeface="Arial" pitchFamily="34" charset="0"/>
              <a:buChar char="•"/>
            </a:pPr>
            <a:r>
              <a:rPr lang="en-GB" sz="2800" b="1" dirty="0" smtClean="0"/>
              <a:t>Cost-effectiveness </a:t>
            </a:r>
            <a:r>
              <a:rPr lang="en-GB" sz="2800" b="1" dirty="0"/>
              <a:t>study</a:t>
            </a:r>
          </a:p>
          <a:p>
            <a:pPr>
              <a:buFont typeface="Arial" pitchFamily="34" charset="0"/>
              <a:buChar char="•"/>
            </a:pPr>
            <a:endParaRPr lang="en-GB" sz="1200" b="1" dirty="0"/>
          </a:p>
          <a:p>
            <a:pPr>
              <a:buFont typeface="Arial" pitchFamily="34" charset="0"/>
              <a:buChar char="•"/>
            </a:pPr>
            <a:r>
              <a:rPr lang="en-GB" sz="2800" b="1" dirty="0"/>
              <a:t>Case studies</a:t>
            </a:r>
          </a:p>
          <a:p>
            <a:pPr marL="609600" indent="-609600">
              <a:buFontTx/>
              <a:buAutoNum type="arabicPeriod"/>
            </a:pPr>
            <a:endParaRPr lang="en-GB" sz="12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peu">
  <a:themeElements>
    <a:clrScheme name="npe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pe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pe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pe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pe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pe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pe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pe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pe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pe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pe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pe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pe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pe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Birthplace</Template>
  <TotalTime>0</TotalTime>
  <Words>1936</Words>
  <Application>Microsoft Office PowerPoint</Application>
  <PresentationFormat>On-screen Show (4:3)</PresentationFormat>
  <Paragraphs>279</Paragraphs>
  <Slides>55</Slides>
  <Notes>55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npeu</vt:lpstr>
      <vt:lpstr>Document</vt:lpstr>
      <vt:lpstr>The Birthplace in England Research Programme</vt:lpstr>
      <vt:lpstr>Overview</vt:lpstr>
      <vt:lpstr>Maternity policy</vt:lpstr>
      <vt:lpstr>PowerPoint Presentation</vt:lpstr>
      <vt:lpstr>Current evidence</vt:lpstr>
      <vt:lpstr>Evidence</vt:lpstr>
      <vt:lpstr>Birthplace</vt:lpstr>
      <vt:lpstr>Aim</vt:lpstr>
      <vt:lpstr>Component studies</vt:lpstr>
      <vt:lpstr>Mapping maternity care: the configuration of maternity care in England </vt:lpstr>
      <vt:lpstr>National prospective study of planned place of birth </vt:lpstr>
      <vt:lpstr>National prospective study of planned place of birth </vt:lpstr>
      <vt:lpstr>Cost-effectiveness analysis </vt:lpstr>
      <vt:lpstr>Qualitative organisational case studies </vt:lpstr>
      <vt:lpstr>Mapping maternity care: the configuration of maternity care in England </vt:lpstr>
      <vt:lpstr>Configuration of maternity care in Trusts from 2007 and 2010</vt:lpstr>
      <vt:lpstr>Distribution of FMUs, AMUs and OUs</vt:lpstr>
      <vt:lpstr>Summary</vt:lpstr>
      <vt:lpstr>National prospective study of planned place of birth</vt:lpstr>
      <vt:lpstr>PowerPoint Presentation</vt:lpstr>
      <vt:lpstr>PowerPoint Presentation</vt:lpstr>
      <vt:lpstr>‘Risk profile’ of the sample of women</vt:lpstr>
      <vt:lpstr>Transfers during labour or immediately after birth for ‘low risk’ women by parity</vt:lpstr>
      <vt:lpstr>Transfers during labour or immediately after birth for ‘low risk’ women by parity</vt:lpstr>
      <vt:lpstr>Adverse perinatal outcome</vt:lpstr>
      <vt:lpstr>Contribution of components to adverse perinatal outcome</vt:lpstr>
      <vt:lpstr>Complicating conditions at start of care in labour</vt:lpstr>
      <vt:lpstr>Complicating conditions at start of care in labour</vt:lpstr>
      <vt:lpstr>PowerPoint Presentation</vt:lpstr>
      <vt:lpstr>Adverse perinatal outcome for babies of ‘low risk’ women</vt:lpstr>
      <vt:lpstr>Adverse outcome for ‘low risk’ women by parity</vt:lpstr>
      <vt:lpstr>Adverse outcome for ‘low risk’ women by parity</vt:lpstr>
      <vt:lpstr>Adverse perinatal outcome</vt:lpstr>
      <vt:lpstr>Maternal outcomes</vt:lpstr>
      <vt:lpstr>Mode of birth for ‘low risk’ women by planned place of birth</vt:lpstr>
      <vt:lpstr>‘Normal birth’ for ‘low risk’ women by planned place of birth</vt:lpstr>
      <vt:lpstr>Cost effectiveness analysis</vt:lpstr>
      <vt:lpstr>Cost effectiveness analysis</vt:lpstr>
      <vt:lpstr>Cost effectiveness analysis</vt:lpstr>
      <vt:lpstr>Cost effectiveness analysis</vt:lpstr>
      <vt:lpstr>Cost effectiveness analysis</vt:lpstr>
      <vt:lpstr>Cost effectiveness analysis</vt:lpstr>
      <vt:lpstr>Cost effectiveness analysis</vt:lpstr>
      <vt:lpstr>Cost effectiveness plane: planned birth at home compared with OU for ‘low risk’ nulliparous women without complicating conditions at the start of care in labour</vt:lpstr>
      <vt:lpstr>Cost effectiveness analysis</vt:lpstr>
      <vt:lpstr>Cost effectiveness analysis</vt:lpstr>
      <vt:lpstr>Cost effectiveness analysis - summary</vt:lpstr>
      <vt:lpstr>Qualitative organisational case studies</vt:lpstr>
      <vt:lpstr>Themes</vt:lpstr>
      <vt:lpstr>Themes</vt:lpstr>
      <vt:lpstr>Themes</vt:lpstr>
      <vt:lpstr>Themes</vt:lpstr>
      <vt:lpstr>Issues that Birthplace is not able to address</vt:lpstr>
      <vt:lpstr>PowerPoint Presentation</vt:lpstr>
      <vt:lpstr>Birthplace is funded by the NIHR Service Delivery and Organisation (SDO) Programme, and the Department of Health's Policy Research Programme  </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155</cp:revision>
  <cp:lastPrinted>2011-10-12T10:56:05Z</cp:lastPrinted>
  <dcterms:created xsi:type="dcterms:W3CDTF">2007-05-10T13:15:34Z</dcterms:created>
  <dcterms:modified xsi:type="dcterms:W3CDTF">2012-04-03T14:03:31Z</dcterms:modified>
</cp:coreProperties>
</file>